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1"/>
  </p:notesMasterIdLst>
  <p:handoutMasterIdLst>
    <p:handoutMasterId r:id="rId32"/>
  </p:handoutMasterIdLst>
  <p:sldIdLst>
    <p:sldId id="258" r:id="rId5"/>
    <p:sldId id="624" r:id="rId6"/>
    <p:sldId id="297" r:id="rId7"/>
    <p:sldId id="296" r:id="rId8"/>
    <p:sldId id="596" r:id="rId9"/>
    <p:sldId id="784" r:id="rId10"/>
    <p:sldId id="785" r:id="rId11"/>
    <p:sldId id="561" r:id="rId12"/>
    <p:sldId id="563" r:id="rId13"/>
    <p:sldId id="564" r:id="rId14"/>
    <p:sldId id="590" r:id="rId15"/>
    <p:sldId id="786" r:id="rId16"/>
    <p:sldId id="568" r:id="rId17"/>
    <p:sldId id="569" r:id="rId18"/>
    <p:sldId id="566" r:id="rId19"/>
    <p:sldId id="570" r:id="rId20"/>
    <p:sldId id="571" r:id="rId21"/>
    <p:sldId id="589" r:id="rId22"/>
    <p:sldId id="572" r:id="rId23"/>
    <p:sldId id="573" r:id="rId24"/>
    <p:sldId id="574" r:id="rId25"/>
    <p:sldId id="578" r:id="rId26"/>
    <p:sldId id="583" r:id="rId27"/>
    <p:sldId id="584" r:id="rId28"/>
    <p:sldId id="579" r:id="rId29"/>
    <p:sldId id="58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rubalan Annadurai" initials="GA" lastIdx="1" clrIdx="0">
    <p:extLst>
      <p:ext uri="{19B8F6BF-5375-455C-9EA6-DF929625EA0E}">
        <p15:presenceInfo xmlns:p15="http://schemas.microsoft.com/office/powerpoint/2012/main" userId="Gurubalan Annadura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202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447336-4E55-176B-B2D3-1258692BDEAF}" v="2" dt="2025-04-26T13:33:52.952"/>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56"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rubalan Annadurai" userId="ba1104b9-601c-475b-a8fa-2a4d489ed0da" providerId="ADAL" clId="{DD697159-E51C-4267-A5C7-1F929C648042}"/>
    <pc:docChg chg="delSld">
      <pc:chgData name="Gurubalan Annadurai" userId="ba1104b9-601c-475b-a8fa-2a4d489ed0da" providerId="ADAL" clId="{DD697159-E51C-4267-A5C7-1F929C648042}" dt="2025-04-09T12:30:37.345" v="2" actId="2696"/>
      <pc:docMkLst>
        <pc:docMk/>
      </pc:docMkLst>
      <pc:sldChg chg="del">
        <pc:chgData name="Gurubalan Annadurai" userId="ba1104b9-601c-475b-a8fa-2a4d489ed0da" providerId="ADAL" clId="{DD697159-E51C-4267-A5C7-1F929C648042}" dt="2025-04-09T12:30:37.324" v="0" actId="2696"/>
        <pc:sldMkLst>
          <pc:docMk/>
          <pc:sldMk cId="1288583952" sldId="524"/>
        </pc:sldMkLst>
      </pc:sldChg>
      <pc:sldChg chg="del">
        <pc:chgData name="Gurubalan Annadurai" userId="ba1104b9-601c-475b-a8fa-2a4d489ed0da" providerId="ADAL" clId="{DD697159-E51C-4267-A5C7-1F929C648042}" dt="2025-04-09T12:30:37.333" v="1" actId="2696"/>
        <pc:sldMkLst>
          <pc:docMk/>
          <pc:sldMk cId="3586676883" sldId="556"/>
        </pc:sldMkLst>
      </pc:sldChg>
      <pc:sldChg chg="del">
        <pc:chgData name="Gurubalan Annadurai" userId="ba1104b9-601c-475b-a8fa-2a4d489ed0da" providerId="ADAL" clId="{DD697159-E51C-4267-A5C7-1F929C648042}" dt="2025-04-09T12:30:37.345" v="2" actId="2696"/>
        <pc:sldMkLst>
          <pc:docMk/>
          <pc:sldMk cId="2109132870" sldId="557"/>
        </pc:sldMkLst>
      </pc:sldChg>
    </pc:docChg>
  </pc:docChgLst>
  <pc:docChgLst>
    <pc:chgData name="Gurubalan Annadurai" userId="ba1104b9-601c-475b-a8fa-2a4d489ed0da" providerId="ADAL" clId="{63D12B84-9FC9-4247-946C-4B0B9A52B0FB}"/>
    <pc:docChg chg="undo custSel addSld delSld modSld sldOrd">
      <pc:chgData name="Gurubalan Annadurai" userId="ba1104b9-601c-475b-a8fa-2a4d489ed0da" providerId="ADAL" clId="{63D12B84-9FC9-4247-946C-4B0B9A52B0FB}" dt="2025-03-24T13:20:23.822" v="142" actId="1076"/>
      <pc:docMkLst>
        <pc:docMk/>
      </pc:docMkLst>
      <pc:sldChg chg="modSp add modTransition">
        <pc:chgData name="Gurubalan Annadurai" userId="ba1104b9-601c-475b-a8fa-2a4d489ed0da" providerId="ADAL" clId="{63D12B84-9FC9-4247-946C-4B0B9A52B0FB}" dt="2025-03-24T13:13:49.134" v="80" actId="1076"/>
        <pc:sldMkLst>
          <pc:docMk/>
          <pc:sldMk cId="4095106772" sldId="588"/>
        </pc:sldMkLst>
        <pc:spChg chg="mod">
          <ac:chgData name="Gurubalan Annadurai" userId="ba1104b9-601c-475b-a8fa-2a4d489ed0da" providerId="ADAL" clId="{63D12B84-9FC9-4247-946C-4B0B9A52B0FB}" dt="2025-03-24T13:13:49.134" v="80" actId="1076"/>
          <ac:spMkLst>
            <pc:docMk/>
            <pc:sldMk cId="4095106772" sldId="588"/>
            <ac:spMk id="2" creationId="{243A9D41-6182-4AB9-A66D-DFCA04FAC61E}"/>
          </ac:spMkLst>
        </pc:spChg>
      </pc:sldChg>
      <pc:sldChg chg="add modTransition">
        <pc:chgData name="Gurubalan Annadurai" userId="ba1104b9-601c-475b-a8fa-2a4d489ed0da" providerId="ADAL" clId="{63D12B84-9FC9-4247-946C-4B0B9A52B0FB}" dt="2025-03-24T13:13:37.806" v="77"/>
        <pc:sldMkLst>
          <pc:docMk/>
          <pc:sldMk cId="2572861074" sldId="624"/>
        </pc:sldMkLst>
      </pc:sldChg>
    </pc:docChg>
  </pc:docChgLst>
  <pc:docChgLst>
    <pc:chgData name="Gurubalan Annadurai" userId="ba1104b9-601c-475b-a8fa-2a4d489ed0da" providerId="ADAL" clId="{68A19BB0-9ECE-4111-BEF7-EDBF257E30BD}"/>
    <pc:docChg chg="modSld sldOrd">
      <pc:chgData name="Gurubalan Annadurai" userId="ba1104b9-601c-475b-a8fa-2a4d489ed0da" providerId="ADAL" clId="{68A19BB0-9ECE-4111-BEF7-EDBF257E30BD}" dt="2025-03-24T05:40:42.154" v="0"/>
      <pc:docMkLst>
        <pc:docMk/>
      </pc:docMkLst>
    </pc:docChg>
  </pc:docChgLst>
  <pc:docChgLst>
    <pc:chgData name="Gurubalan Annadurai" userId="ba1104b9-601c-475b-a8fa-2a4d489ed0da" providerId="ADAL" clId="{A6584D69-E7B7-4499-BEA9-8E4E84DD5F8C}"/>
    <pc:docChg chg="custSel addSld delSld modSld sldOrd">
      <pc:chgData name="Gurubalan Annadurai" userId="ba1104b9-601c-475b-a8fa-2a4d489ed0da" providerId="ADAL" clId="{A6584D69-E7B7-4499-BEA9-8E4E84DD5F8C}" dt="2025-04-02T12:45:58.415" v="126" actId="2696"/>
      <pc:docMkLst>
        <pc:docMk/>
      </pc:docMkLst>
      <pc:sldChg chg="add">
        <pc:chgData name="Gurubalan Annadurai" userId="ba1104b9-601c-475b-a8fa-2a4d489ed0da" providerId="ADAL" clId="{A6584D69-E7B7-4499-BEA9-8E4E84DD5F8C}" dt="2025-03-31T12:04:49.570" v="25"/>
        <pc:sldMkLst>
          <pc:docMk/>
          <pc:sldMk cId="2652445596" sldId="296"/>
        </pc:sldMkLst>
      </pc:sldChg>
      <pc:sldChg chg="add">
        <pc:chgData name="Gurubalan Annadurai" userId="ba1104b9-601c-475b-a8fa-2a4d489ed0da" providerId="ADAL" clId="{A6584D69-E7B7-4499-BEA9-8E4E84DD5F8C}" dt="2025-03-31T12:04:49.570" v="25"/>
        <pc:sldMkLst>
          <pc:docMk/>
          <pc:sldMk cId="3208351716" sldId="297"/>
        </pc:sldMkLst>
      </pc:sldChg>
      <pc:sldChg chg="add">
        <pc:chgData name="Gurubalan Annadurai" userId="ba1104b9-601c-475b-a8fa-2a4d489ed0da" providerId="ADAL" clId="{A6584D69-E7B7-4499-BEA9-8E4E84DD5F8C}" dt="2025-03-31T12:08:09.410" v="26"/>
        <pc:sldMkLst>
          <pc:docMk/>
          <pc:sldMk cId="3589549766" sldId="561"/>
        </pc:sldMkLst>
      </pc:sldChg>
      <pc:sldChg chg="add">
        <pc:chgData name="Gurubalan Annadurai" userId="ba1104b9-601c-475b-a8fa-2a4d489ed0da" providerId="ADAL" clId="{A6584D69-E7B7-4499-BEA9-8E4E84DD5F8C}" dt="2025-03-31T12:08:34.830" v="27"/>
        <pc:sldMkLst>
          <pc:docMk/>
          <pc:sldMk cId="535187367" sldId="563"/>
        </pc:sldMkLst>
      </pc:sldChg>
      <pc:sldChg chg="add">
        <pc:chgData name="Gurubalan Annadurai" userId="ba1104b9-601c-475b-a8fa-2a4d489ed0da" providerId="ADAL" clId="{A6584D69-E7B7-4499-BEA9-8E4E84DD5F8C}" dt="2025-03-31T12:08:44.542" v="28"/>
        <pc:sldMkLst>
          <pc:docMk/>
          <pc:sldMk cId="1919068349" sldId="564"/>
        </pc:sldMkLst>
      </pc:sldChg>
      <pc:sldChg chg="add">
        <pc:chgData name="Gurubalan Annadurai" userId="ba1104b9-601c-475b-a8fa-2a4d489ed0da" providerId="ADAL" clId="{A6584D69-E7B7-4499-BEA9-8E4E84DD5F8C}" dt="2025-03-31T12:18:08.151" v="32"/>
        <pc:sldMkLst>
          <pc:docMk/>
          <pc:sldMk cId="2470723752" sldId="566"/>
        </pc:sldMkLst>
      </pc:sldChg>
      <pc:sldChg chg="add">
        <pc:chgData name="Gurubalan Annadurai" userId="ba1104b9-601c-475b-a8fa-2a4d489ed0da" providerId="ADAL" clId="{A6584D69-E7B7-4499-BEA9-8E4E84DD5F8C}" dt="2025-03-31T12:08:44.542" v="28"/>
        <pc:sldMkLst>
          <pc:docMk/>
          <pc:sldMk cId="2641821771" sldId="568"/>
        </pc:sldMkLst>
      </pc:sldChg>
      <pc:sldChg chg="add">
        <pc:chgData name="Gurubalan Annadurai" userId="ba1104b9-601c-475b-a8fa-2a4d489ed0da" providerId="ADAL" clId="{A6584D69-E7B7-4499-BEA9-8E4E84DD5F8C}" dt="2025-03-31T12:08:44.542" v="28"/>
        <pc:sldMkLst>
          <pc:docMk/>
          <pc:sldMk cId="1486039117" sldId="569"/>
        </pc:sldMkLst>
      </pc:sldChg>
      <pc:sldChg chg="add">
        <pc:chgData name="Gurubalan Annadurai" userId="ba1104b9-601c-475b-a8fa-2a4d489ed0da" providerId="ADAL" clId="{A6584D69-E7B7-4499-BEA9-8E4E84DD5F8C}" dt="2025-03-31T12:21:31.781" v="33"/>
        <pc:sldMkLst>
          <pc:docMk/>
          <pc:sldMk cId="3755085314" sldId="570"/>
        </pc:sldMkLst>
      </pc:sldChg>
      <pc:sldChg chg="add">
        <pc:chgData name="Gurubalan Annadurai" userId="ba1104b9-601c-475b-a8fa-2a4d489ed0da" providerId="ADAL" clId="{A6584D69-E7B7-4499-BEA9-8E4E84DD5F8C}" dt="2025-03-31T12:21:31.781" v="33"/>
        <pc:sldMkLst>
          <pc:docMk/>
          <pc:sldMk cId="4181312982" sldId="571"/>
        </pc:sldMkLst>
      </pc:sldChg>
      <pc:sldChg chg="add">
        <pc:chgData name="Gurubalan Annadurai" userId="ba1104b9-601c-475b-a8fa-2a4d489ed0da" providerId="ADAL" clId="{A6584D69-E7B7-4499-BEA9-8E4E84DD5F8C}" dt="2025-03-31T12:21:31.781" v="33"/>
        <pc:sldMkLst>
          <pc:docMk/>
          <pc:sldMk cId="3233266837" sldId="572"/>
        </pc:sldMkLst>
      </pc:sldChg>
      <pc:sldChg chg="add">
        <pc:chgData name="Gurubalan Annadurai" userId="ba1104b9-601c-475b-a8fa-2a4d489ed0da" providerId="ADAL" clId="{A6584D69-E7B7-4499-BEA9-8E4E84DD5F8C}" dt="2025-03-31T12:21:31.781" v="33"/>
        <pc:sldMkLst>
          <pc:docMk/>
          <pc:sldMk cId="1496903380" sldId="573"/>
        </pc:sldMkLst>
      </pc:sldChg>
      <pc:sldChg chg="add">
        <pc:chgData name="Gurubalan Annadurai" userId="ba1104b9-601c-475b-a8fa-2a4d489ed0da" providerId="ADAL" clId="{A6584D69-E7B7-4499-BEA9-8E4E84DD5F8C}" dt="2025-03-31T12:31:50.569" v="34"/>
        <pc:sldMkLst>
          <pc:docMk/>
          <pc:sldMk cId="2420809328" sldId="574"/>
        </pc:sldMkLst>
      </pc:sldChg>
      <pc:sldChg chg="add">
        <pc:chgData name="Gurubalan Annadurai" userId="ba1104b9-601c-475b-a8fa-2a4d489ed0da" providerId="ADAL" clId="{A6584D69-E7B7-4499-BEA9-8E4E84DD5F8C}" dt="2025-03-31T12:31:50.569" v="34"/>
        <pc:sldMkLst>
          <pc:docMk/>
          <pc:sldMk cId="881964767" sldId="578"/>
        </pc:sldMkLst>
      </pc:sldChg>
      <pc:sldChg chg="add">
        <pc:chgData name="Gurubalan Annadurai" userId="ba1104b9-601c-475b-a8fa-2a4d489ed0da" providerId="ADAL" clId="{A6584D69-E7B7-4499-BEA9-8E4E84DD5F8C}" dt="2025-03-31T12:32:43.104" v="36"/>
        <pc:sldMkLst>
          <pc:docMk/>
          <pc:sldMk cId="1670014381" sldId="579"/>
        </pc:sldMkLst>
      </pc:sldChg>
      <pc:sldChg chg="add">
        <pc:chgData name="Gurubalan Annadurai" userId="ba1104b9-601c-475b-a8fa-2a4d489ed0da" providerId="ADAL" clId="{A6584D69-E7B7-4499-BEA9-8E4E84DD5F8C}" dt="2025-03-31T12:31:50.569" v="34"/>
        <pc:sldMkLst>
          <pc:docMk/>
          <pc:sldMk cId="1312415856" sldId="583"/>
        </pc:sldMkLst>
      </pc:sldChg>
      <pc:sldChg chg="add">
        <pc:chgData name="Gurubalan Annadurai" userId="ba1104b9-601c-475b-a8fa-2a4d489ed0da" providerId="ADAL" clId="{A6584D69-E7B7-4499-BEA9-8E4E84DD5F8C}" dt="2025-03-31T12:32:17.551" v="35"/>
        <pc:sldMkLst>
          <pc:docMk/>
          <pc:sldMk cId="2996606458" sldId="584"/>
        </pc:sldMkLst>
      </pc:sldChg>
      <pc:sldChg chg="modSp">
        <pc:chgData name="Gurubalan Annadurai" userId="ba1104b9-601c-475b-a8fa-2a4d489ed0da" providerId="ADAL" clId="{A6584D69-E7B7-4499-BEA9-8E4E84DD5F8C}" dt="2025-03-31T12:09:41.785" v="31"/>
        <pc:sldMkLst>
          <pc:docMk/>
          <pc:sldMk cId="4095106772" sldId="588"/>
        </pc:sldMkLst>
        <pc:spChg chg="mod">
          <ac:chgData name="Gurubalan Annadurai" userId="ba1104b9-601c-475b-a8fa-2a4d489ed0da" providerId="ADAL" clId="{A6584D69-E7B7-4499-BEA9-8E4E84DD5F8C}" dt="2025-03-31T12:09:41.785" v="31"/>
          <ac:spMkLst>
            <pc:docMk/>
            <pc:sldMk cId="4095106772" sldId="588"/>
            <ac:spMk id="2" creationId="{243A9D41-6182-4AB9-A66D-DFCA04FAC61E}"/>
          </ac:spMkLst>
        </pc:spChg>
      </pc:sldChg>
      <pc:sldChg chg="add">
        <pc:chgData name="Gurubalan Annadurai" userId="ba1104b9-601c-475b-a8fa-2a4d489ed0da" providerId="ADAL" clId="{A6584D69-E7B7-4499-BEA9-8E4E84DD5F8C}" dt="2025-03-31T12:21:31.781" v="33"/>
        <pc:sldMkLst>
          <pc:docMk/>
          <pc:sldMk cId="447258762" sldId="589"/>
        </pc:sldMkLst>
      </pc:sldChg>
      <pc:sldChg chg="add">
        <pc:chgData name="Gurubalan Annadurai" userId="ba1104b9-601c-475b-a8fa-2a4d489ed0da" providerId="ADAL" clId="{A6584D69-E7B7-4499-BEA9-8E4E84DD5F8C}" dt="2025-03-31T12:08:44.542" v="28"/>
        <pc:sldMkLst>
          <pc:docMk/>
          <pc:sldMk cId="4188066170" sldId="590"/>
        </pc:sldMkLst>
      </pc:sldChg>
      <pc:sldChg chg="add">
        <pc:chgData name="Gurubalan Annadurai" userId="ba1104b9-601c-475b-a8fa-2a4d489ed0da" providerId="ADAL" clId="{A6584D69-E7B7-4499-BEA9-8E4E84DD5F8C}" dt="2025-03-31T12:04:49.570" v="25"/>
        <pc:sldMkLst>
          <pc:docMk/>
          <pc:sldMk cId="3311522093" sldId="596"/>
        </pc:sldMkLst>
      </pc:sldChg>
      <pc:sldChg chg="ord">
        <pc:chgData name="Gurubalan Annadurai" userId="ba1104b9-601c-475b-a8fa-2a4d489ed0da" providerId="ADAL" clId="{A6584D69-E7B7-4499-BEA9-8E4E84DD5F8C}" dt="2025-03-31T12:04:17.839" v="5"/>
        <pc:sldMkLst>
          <pc:docMk/>
          <pc:sldMk cId="2572861074" sldId="624"/>
        </pc:sldMkLst>
      </pc:sldChg>
      <pc:sldChg chg="add">
        <pc:chgData name="Gurubalan Annadurai" userId="ba1104b9-601c-475b-a8fa-2a4d489ed0da" providerId="ADAL" clId="{A6584D69-E7B7-4499-BEA9-8E4E84DD5F8C}" dt="2025-03-31T12:04:49.570" v="25"/>
        <pc:sldMkLst>
          <pc:docMk/>
          <pc:sldMk cId="2578628217" sldId="784"/>
        </pc:sldMkLst>
      </pc:sldChg>
      <pc:sldChg chg="modSp">
        <pc:chgData name="Gurubalan Annadurai" userId="ba1104b9-601c-475b-a8fa-2a4d489ed0da" providerId="ADAL" clId="{A6584D69-E7B7-4499-BEA9-8E4E84DD5F8C}" dt="2025-03-31T12:35:28.863" v="119" actId="20577"/>
        <pc:sldMkLst>
          <pc:docMk/>
          <pc:sldMk cId="2512946299" sldId="785"/>
        </pc:sldMkLst>
        <pc:spChg chg="mod">
          <ac:chgData name="Gurubalan Annadurai" userId="ba1104b9-601c-475b-a8fa-2a4d489ed0da" providerId="ADAL" clId="{A6584D69-E7B7-4499-BEA9-8E4E84DD5F8C}" dt="2025-03-31T12:35:28.863" v="119" actId="20577"/>
          <ac:spMkLst>
            <pc:docMk/>
            <pc:sldMk cId="2512946299" sldId="785"/>
            <ac:spMk id="3" creationId="{119E6A4C-0379-48CF-AF1E-CFC2F98F1C8D}"/>
          </ac:spMkLst>
        </pc:spChg>
      </pc:sldChg>
      <pc:sldChg chg="add">
        <pc:chgData name="Gurubalan Annadurai" userId="ba1104b9-601c-475b-a8fa-2a4d489ed0da" providerId="ADAL" clId="{A6584D69-E7B7-4499-BEA9-8E4E84DD5F8C}" dt="2025-03-31T12:08:44.542" v="28"/>
        <pc:sldMkLst>
          <pc:docMk/>
          <pc:sldMk cId="2890269910" sldId="786"/>
        </pc:sldMkLst>
      </pc:sldChg>
    </pc:docChg>
  </pc:docChgLst>
  <pc:docChgLst>
    <pc:chgData name="Guest User" userId="S::urn:spo:anon#9857745ecfcfb606348b8163c3808cb990088b6353b26edd53616a42cf2f342b::" providerId="AD" clId="Web-{F0447336-4E55-176B-B2D3-1258692BDEAF}"/>
    <pc:docChg chg="addSld delSld">
      <pc:chgData name="Guest User" userId="S::urn:spo:anon#9857745ecfcfb606348b8163c3808cb990088b6353b26edd53616a42cf2f342b::" providerId="AD" clId="Web-{F0447336-4E55-176B-B2D3-1258692BDEAF}" dt="2025-04-26T13:33:52.952" v="1"/>
      <pc:docMkLst>
        <pc:docMk/>
      </pc:docMkLst>
      <pc:sldChg chg="new del">
        <pc:chgData name="Guest User" userId="S::urn:spo:anon#9857745ecfcfb606348b8163c3808cb990088b6353b26edd53616a42cf2f342b::" providerId="AD" clId="Web-{F0447336-4E55-176B-B2D3-1258692BDEAF}" dt="2025-04-26T13:33:52.952" v="1"/>
        <pc:sldMkLst>
          <pc:docMk/>
          <pc:sldMk cId="2053426742" sldId="787"/>
        </pc:sldMkLst>
      </pc:sldChg>
    </pc:docChg>
  </pc:docChgLst>
  <pc:docChgLst>
    <pc:chgData name="Gurubalan Annadurai" userId="ba1104b9-601c-475b-a8fa-2a4d489ed0da" providerId="ADAL" clId="{EF280EB0-F8A8-440A-AC79-1B18C807EF40}"/>
    <pc:docChg chg="undo custSel addSld delSld modSld sldOrd">
      <pc:chgData name="Gurubalan Annadurai" userId="ba1104b9-601c-475b-a8fa-2a4d489ed0da" providerId="ADAL" clId="{EF280EB0-F8A8-440A-AC79-1B18C807EF40}" dt="2025-03-23T13:27:10.516" v="282"/>
      <pc:docMkLst>
        <pc:docMk/>
      </pc:docMkLst>
    </pc:docChg>
  </pc:docChgLst>
  <pc:docChgLst>
    <pc:chgData name="Gurubalan Annadurai" userId="ba1104b9-601c-475b-a8fa-2a4d489ed0da" providerId="ADAL" clId="{38C52BA3-CE2B-4795-88BC-7CFF87385294}"/>
    <pc:docChg chg="undo custSel addSld delSld modSld">
      <pc:chgData name="Gurubalan Annadurai" userId="ba1104b9-601c-475b-a8fa-2a4d489ed0da" providerId="ADAL" clId="{38C52BA3-CE2B-4795-88BC-7CFF87385294}" dt="2025-03-26T12:40:17.111" v="512" actId="14100"/>
      <pc:docMkLst>
        <pc:docMk/>
      </pc:docMkLst>
      <pc:sldChg chg="addSp delSp modSp add">
        <pc:chgData name="Gurubalan Annadurai" userId="ba1104b9-601c-475b-a8fa-2a4d489ed0da" providerId="ADAL" clId="{38C52BA3-CE2B-4795-88BC-7CFF87385294}" dt="2025-03-26T12:40:17.111" v="512" actId="14100"/>
        <pc:sldMkLst>
          <pc:docMk/>
          <pc:sldMk cId="2512946299" sldId="785"/>
        </pc:sldMkLst>
        <pc:spChg chg="mod">
          <ac:chgData name="Gurubalan Annadurai" userId="ba1104b9-601c-475b-a8fa-2a4d489ed0da" providerId="ADAL" clId="{38C52BA3-CE2B-4795-88BC-7CFF87385294}" dt="2025-03-26T12:39:51.531" v="508" actId="20577"/>
          <ac:spMkLst>
            <pc:docMk/>
            <pc:sldMk cId="2512946299" sldId="785"/>
            <ac:spMk id="2" creationId="{E36213BE-E36C-49B4-B3E2-4143C9318647}"/>
          </ac:spMkLst>
        </pc:spChg>
        <pc:spChg chg="add del mod">
          <ac:chgData name="Gurubalan Annadurai" userId="ba1104b9-601c-475b-a8fa-2a4d489ed0da" providerId="ADAL" clId="{38C52BA3-CE2B-4795-88BC-7CFF87385294}" dt="2025-03-26T12:36:59.291" v="487" actId="20577"/>
          <ac:spMkLst>
            <pc:docMk/>
            <pc:sldMk cId="2512946299" sldId="785"/>
            <ac:spMk id="3" creationId="{119E6A4C-0379-48CF-AF1E-CFC2F98F1C8D}"/>
          </ac:spMkLst>
        </pc:spChg>
        <pc:spChg chg="add del mod">
          <ac:chgData name="Gurubalan Annadurai" userId="ba1104b9-601c-475b-a8fa-2a4d489ed0da" providerId="ADAL" clId="{38C52BA3-CE2B-4795-88BC-7CFF87385294}" dt="2025-03-26T12:34:43.597" v="440" actId="478"/>
          <ac:spMkLst>
            <pc:docMk/>
            <pc:sldMk cId="2512946299" sldId="785"/>
            <ac:spMk id="8" creationId="{BD3317D2-23EC-4A84-8688-60BDF8EE45AF}"/>
          </ac:spMkLst>
        </pc:spChg>
        <pc:picChg chg="add mod modCrop">
          <ac:chgData name="Gurubalan Annadurai" userId="ba1104b9-601c-475b-a8fa-2a4d489ed0da" providerId="ADAL" clId="{38C52BA3-CE2B-4795-88BC-7CFF87385294}" dt="2025-03-26T12:40:17.111" v="512" actId="14100"/>
          <ac:picMkLst>
            <pc:docMk/>
            <pc:sldMk cId="2512946299" sldId="785"/>
            <ac:picMk id="6" creationId="{FF070D43-75BE-462F-8CFE-08D3048C7BA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4/26/2025</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4/26/2025</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D11621D-C1D2-4839-9DE9-552C3ACE53FA}" type="datetime1">
              <a:rPr lang="en-US" smtClean="0"/>
              <a:t>4/26/2025</a:t>
            </a:fld>
            <a:endParaRPr lang="en-US"/>
          </a:p>
        </p:txBody>
      </p:sp>
      <p:sp>
        <p:nvSpPr>
          <p:cNvPr id="12" name="Footer Placeholder 4"/>
          <p:cNvSpPr>
            <a:spLocks noGrp="1"/>
          </p:cNvSpPr>
          <p:nvPr>
            <p:ph type="ftr" sz="quarter" idx="11"/>
          </p:nvPr>
        </p:nvSpPr>
        <p:spPr/>
        <p:txBody>
          <a:bodyPr/>
          <a:lstStyle>
            <a:lvl1pPr>
              <a:defRPr>
                <a:solidFill>
                  <a:schemeClr val="bg2"/>
                </a:solidFill>
              </a:defRPr>
            </a:lvl1pPr>
          </a:lstStyle>
          <a:p>
            <a:r>
              <a:rPr lang="en-US"/>
              <a:t>EN 410/607 Energy Management</a:t>
            </a:r>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D944CB0-047C-49AE-AF62-DC7D78799A91}" type="datetime1">
              <a:rPr lang="en-US" smtClean="0"/>
              <a:t>4/26/2025</a:t>
            </a:fld>
            <a:endParaRPr/>
          </a:p>
        </p:txBody>
      </p:sp>
      <p:sp>
        <p:nvSpPr>
          <p:cNvPr id="5" name="Footer Placeholder 4"/>
          <p:cNvSpPr>
            <a:spLocks noGrp="1"/>
          </p:cNvSpPr>
          <p:nvPr>
            <p:ph type="ftr" sz="quarter" idx="11"/>
          </p:nvPr>
        </p:nvSpPr>
        <p:spPr/>
        <p:txBody>
          <a:bodyPr/>
          <a:lstStyle/>
          <a:p>
            <a:r>
              <a:rPr lang="en-IN"/>
              <a:t>EN 410/607 Energy Management</a:t>
            </a:r>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B2A180B2-EAB5-4A8E-AF40-EBE05EEC4086}" type="datetime1">
              <a:rPr lang="en-US" smtClean="0"/>
              <a:t>4/26/2025</a:t>
            </a:fld>
            <a:endParaRPr/>
          </a:p>
        </p:txBody>
      </p:sp>
      <p:sp>
        <p:nvSpPr>
          <p:cNvPr id="5" name="Footer Placeholder 4"/>
          <p:cNvSpPr>
            <a:spLocks noGrp="1"/>
          </p:cNvSpPr>
          <p:nvPr>
            <p:ph type="ftr" sz="quarter" idx="11"/>
          </p:nvPr>
        </p:nvSpPr>
        <p:spPr>
          <a:xfrm>
            <a:off x="2382374" y="6356350"/>
            <a:ext cx="5687786" cy="365125"/>
          </a:xfrm>
        </p:spPr>
        <p:txBody>
          <a:bodyPr/>
          <a:lstStyle/>
          <a:p>
            <a:r>
              <a:rPr lang="en-IN"/>
              <a:t>EN 410/607 Energy Management</a:t>
            </a:r>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A6A211A1-27FC-45A2-A0DE-391F71F95A36}" type="datetime1">
              <a:rPr lang="en-US" smtClean="0"/>
              <a:t>4/26/2025</a:t>
            </a:fld>
            <a:endParaRPr/>
          </a:p>
        </p:txBody>
      </p:sp>
      <p:sp>
        <p:nvSpPr>
          <p:cNvPr id="5" name="Footer Placeholder 4"/>
          <p:cNvSpPr>
            <a:spLocks noGrp="1"/>
          </p:cNvSpPr>
          <p:nvPr>
            <p:ph type="ftr" sz="quarter" idx="11"/>
          </p:nvPr>
        </p:nvSpPr>
        <p:spPr/>
        <p:txBody>
          <a:bodyPr/>
          <a:lstStyle/>
          <a:p>
            <a:r>
              <a:rPr lang="en-IN"/>
              <a:t>EN 410/607 Energy Management</a:t>
            </a:r>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610FB3A3-DCAE-41B3-9C26-E38E386DA86C}" type="datetime1">
              <a:rPr lang="en-US" smtClean="0"/>
              <a:t>4/26/2025</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r>
              <a:rPr lang="en-US"/>
              <a:t>EN 410/607 Energy Management</a:t>
            </a:r>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9D855149-810E-4CBB-97AD-0CFE4ED68BE6}" type="datetime1">
              <a:rPr lang="en-US" smtClean="0"/>
              <a:t>4/26/2025</a:t>
            </a:fld>
            <a:endParaRPr/>
          </a:p>
        </p:txBody>
      </p:sp>
      <p:sp>
        <p:nvSpPr>
          <p:cNvPr id="6" name="Footer Placeholder 5"/>
          <p:cNvSpPr>
            <a:spLocks noGrp="1"/>
          </p:cNvSpPr>
          <p:nvPr>
            <p:ph type="ftr" sz="quarter" idx="11"/>
          </p:nvPr>
        </p:nvSpPr>
        <p:spPr/>
        <p:txBody>
          <a:bodyPr/>
          <a:lstStyle/>
          <a:p>
            <a:r>
              <a:rPr lang="en-IN"/>
              <a:t>EN 410/607 Energy Management</a:t>
            </a:r>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B7D0DDB3-9AEB-4780-86B0-CF7FBBA06FF2}" type="datetime1">
              <a:rPr lang="en-US" smtClean="0"/>
              <a:t>4/26/2025</a:t>
            </a:fld>
            <a:endParaRPr/>
          </a:p>
        </p:txBody>
      </p:sp>
      <p:sp>
        <p:nvSpPr>
          <p:cNvPr id="8" name="Footer Placeholder 7"/>
          <p:cNvSpPr>
            <a:spLocks noGrp="1"/>
          </p:cNvSpPr>
          <p:nvPr>
            <p:ph type="ftr" sz="quarter" idx="11"/>
          </p:nvPr>
        </p:nvSpPr>
        <p:spPr/>
        <p:txBody>
          <a:bodyPr/>
          <a:lstStyle/>
          <a:p>
            <a:r>
              <a:rPr lang="en-IN"/>
              <a:t>EN 410/607 Energy Management</a:t>
            </a:r>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E9665835-130A-492A-9A63-A8C15B18D696}" type="datetime1">
              <a:rPr lang="en-US" smtClean="0"/>
              <a:t>4/26/2025</a:t>
            </a:fld>
            <a:endParaRPr/>
          </a:p>
        </p:txBody>
      </p:sp>
      <p:sp>
        <p:nvSpPr>
          <p:cNvPr id="4" name="Footer Placeholder 3"/>
          <p:cNvSpPr>
            <a:spLocks noGrp="1"/>
          </p:cNvSpPr>
          <p:nvPr>
            <p:ph type="ftr" sz="quarter" idx="11"/>
          </p:nvPr>
        </p:nvSpPr>
        <p:spPr/>
        <p:txBody>
          <a:bodyPr/>
          <a:lstStyle/>
          <a:p>
            <a:r>
              <a:rPr lang="en-IN"/>
              <a:t>EN 410/607 Energy Management</a:t>
            </a:r>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6F631C-CC4F-4D21-BE4A-EF30731FE194}" type="datetime1">
              <a:rPr lang="en-US" smtClean="0"/>
              <a:t>4/26/2025</a:t>
            </a:fld>
            <a:endParaRPr/>
          </a:p>
        </p:txBody>
      </p:sp>
      <p:sp>
        <p:nvSpPr>
          <p:cNvPr id="3" name="Footer Placeholder 2"/>
          <p:cNvSpPr>
            <a:spLocks noGrp="1"/>
          </p:cNvSpPr>
          <p:nvPr>
            <p:ph type="ftr" sz="quarter" idx="11"/>
          </p:nvPr>
        </p:nvSpPr>
        <p:spPr/>
        <p:txBody>
          <a:bodyPr/>
          <a:lstStyle/>
          <a:p>
            <a:r>
              <a:rPr lang="en-IN"/>
              <a:t>EN 410/607 Energy Management</a:t>
            </a:r>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DFAEABD2-DFE0-471E-A770-B730AD6578BD}" type="datetime1">
              <a:rPr lang="en-US" smtClean="0"/>
              <a:t>4/26/2025</a:t>
            </a:fld>
            <a:endParaRPr/>
          </a:p>
        </p:txBody>
      </p:sp>
      <p:sp>
        <p:nvSpPr>
          <p:cNvPr id="6" name="Footer Placeholder 5"/>
          <p:cNvSpPr>
            <a:spLocks noGrp="1"/>
          </p:cNvSpPr>
          <p:nvPr>
            <p:ph type="ftr" sz="quarter" idx="11"/>
          </p:nvPr>
        </p:nvSpPr>
        <p:spPr/>
        <p:txBody>
          <a:bodyPr/>
          <a:lstStyle/>
          <a:p>
            <a:r>
              <a:rPr lang="en-IN"/>
              <a:t>EN 410/607 Energy Management</a:t>
            </a:r>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A57709F5-F776-4822-AF39-5CD6CD2D08CD}" type="datetime1">
              <a:rPr lang="en-US" smtClean="0"/>
              <a:t>4/26/2025</a:t>
            </a:fld>
            <a:endParaRPr/>
          </a:p>
        </p:txBody>
      </p:sp>
      <p:sp>
        <p:nvSpPr>
          <p:cNvPr id="6" name="Footer Placeholder 5"/>
          <p:cNvSpPr>
            <a:spLocks noGrp="1"/>
          </p:cNvSpPr>
          <p:nvPr>
            <p:ph type="ftr" sz="quarter" idx="11"/>
          </p:nvPr>
        </p:nvSpPr>
        <p:spPr/>
        <p:txBody>
          <a:bodyPr/>
          <a:lstStyle/>
          <a:p>
            <a:r>
              <a:rPr lang="en-IN"/>
              <a:t>EN 410/607 Energy Management</a:t>
            </a:r>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8CDD9C8C-88F5-4122-8880-5BFE0C0E037B}" type="datetime1">
              <a:rPr lang="en-US" smtClean="0"/>
              <a:t>4/26/2025</a:t>
            </a:fld>
            <a:endParaRPr lang="en-US"/>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r>
              <a:rPr lang="en-US"/>
              <a:t>EN 410/607 Energy Management</a:t>
            </a:r>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guru.a@iitb.ac.i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wmf"/><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nzeb.in/knowledge-centre/hvac-2/radiant-cooling-systems/" TargetMode="External"/><Relationship Id="rId7" Type="http://schemas.openxmlformats.org/officeDocument/2006/relationships/hyperlink" Target="https://www.sciencedirect.com/science/article/pii/S1364032116002665#f0010" TargetMode="External"/><Relationship Id="rId2" Type="http://schemas.openxmlformats.org/officeDocument/2006/relationships/hyperlink" Target="https://www.trane.com/content/dam/Trane/Commercial/global/products-systems/education-training/engineers-newsletters/airside-design/admapn020en-0406.pdf" TargetMode="External"/><Relationship Id="rId1" Type="http://schemas.openxmlformats.org/officeDocument/2006/relationships/slideLayout" Target="../slideLayouts/slideLayout2.xml"/><Relationship Id="rId6" Type="http://schemas.openxmlformats.org/officeDocument/2006/relationships/hyperlink" Target="https://fairconditioning.org/knowledge/passive-design/shading/" TargetMode="External"/><Relationship Id="rId5" Type="http://schemas.openxmlformats.org/officeDocument/2006/relationships/hyperlink" Target="https://climate.earthathome.org/sunlight-stored-in-soil/" TargetMode="External"/><Relationship Id="rId4" Type="http://schemas.openxmlformats.org/officeDocument/2006/relationships/hyperlink" Target="https://archive.nptel.ac.in/courses/112/105/112105129/"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EN 410</a:t>
            </a:r>
            <a:br>
              <a:rPr lang="en-US"/>
            </a:br>
            <a:r>
              <a:rPr lang="en-US"/>
              <a:t>Energy Management</a:t>
            </a:r>
          </a:p>
        </p:txBody>
      </p:sp>
      <p:sp>
        <p:nvSpPr>
          <p:cNvPr id="3" name="Subtitle 2"/>
          <p:cNvSpPr>
            <a:spLocks noGrp="1"/>
          </p:cNvSpPr>
          <p:nvPr>
            <p:ph type="subTitle" idx="1"/>
          </p:nvPr>
        </p:nvSpPr>
        <p:spPr/>
        <p:txBody>
          <a:bodyPr/>
          <a:lstStyle/>
          <a:p>
            <a:pPr algn="r"/>
            <a:r>
              <a:rPr lang="en-US" err="1"/>
              <a:t>Gurubalan</a:t>
            </a:r>
            <a:r>
              <a:rPr lang="en-US"/>
              <a:t> </a:t>
            </a:r>
            <a:r>
              <a:rPr lang="en-US" err="1"/>
              <a:t>Annadurai</a:t>
            </a:r>
            <a:endParaRPr lang="en-US"/>
          </a:p>
          <a:p>
            <a:pPr algn="r"/>
            <a:r>
              <a:rPr lang="en-US">
                <a:hlinkClick r:id="rId2"/>
              </a:rPr>
              <a:t>guru.a@iitb.ac.in</a:t>
            </a:r>
            <a:r>
              <a:rPr lang="en-US"/>
              <a:t> </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466343"/>
            <a:ext cx="2718634" cy="1362113"/>
          </a:xfrm>
        </p:spPr>
        <p:txBody>
          <a:bodyPr/>
          <a:lstStyle/>
          <a:p>
            <a:r>
              <a:rPr lang="en-CA" dirty="0"/>
              <a:t>Reciprocating compressor</a:t>
            </a:r>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10</a:t>
            </a:fld>
            <a:endParaRPr lang="en-CA"/>
          </a:p>
        </p:txBody>
      </p:sp>
      <p:pic>
        <p:nvPicPr>
          <p:cNvPr id="5124" name="Picture 4" descr="rotor spins, forcing a piston to move up and down, when the piston moves down, the valve opens and air is pulled into the chamber, when the piston moves up, air is forced into the chamber, air is forced through outp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1248" y="466343"/>
            <a:ext cx="7583168" cy="639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06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6954" y="466343"/>
            <a:ext cx="1971947" cy="1362113"/>
          </a:xfrm>
        </p:spPr>
        <p:txBody>
          <a:bodyPr>
            <a:normAutofit fontScale="90000"/>
          </a:bodyPr>
          <a:lstStyle/>
          <a:p>
            <a:r>
              <a:rPr lang="en-US" dirty="0"/>
              <a:t>Centrifugal compressor</a:t>
            </a:r>
            <a:endParaRPr lang="en-CA" dirty="0"/>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11</a:t>
            </a:fld>
            <a:endParaRPr lang="en-CA"/>
          </a:p>
        </p:txBody>
      </p:sp>
      <p:pic>
        <p:nvPicPr>
          <p:cNvPr id="7170" name="Picture 2" descr="high speed rotating fan pulls air, when air hits the fan, centrifugal force expels it radically outward, air travels around the casing, as air passes through a diffuser it slows and increases in pressure, pressurized air is forced through the outlet pi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139" y="466343"/>
            <a:ext cx="9121861" cy="6417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06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Screw compressor</a:t>
            </a:r>
            <a:endParaRPr lang="en-CA" dirty="0"/>
          </a:p>
        </p:txBody>
      </p:sp>
      <p:sp>
        <p:nvSpPr>
          <p:cNvPr id="3" name="Content Placeholder 2"/>
          <p:cNvSpPr>
            <a:spLocks noGrp="1"/>
          </p:cNvSpPr>
          <p:nvPr>
            <p:ph idx="1"/>
          </p:nvPr>
        </p:nvSpPr>
        <p:spPr/>
        <p:txBody>
          <a:bodyPr/>
          <a:lstStyle/>
          <a:p>
            <a:endParaRPr lang="en-CA" dirty="0"/>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12</a:t>
            </a:fld>
            <a:endParaRPr lang="en-CA"/>
          </a:p>
        </p:txBody>
      </p:sp>
      <p:pic>
        <p:nvPicPr>
          <p:cNvPr id="8194" name="Picture 2" descr="screws turn, screw motion creates vacuum, air trapped in spaces compress, air is forced throug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2944" y="1492936"/>
            <a:ext cx="8049056" cy="54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26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Selection of Compressor</a:t>
            </a:r>
          </a:p>
        </p:txBody>
      </p:sp>
      <p:pic>
        <p:nvPicPr>
          <p:cNvPr id="6" name="Content Placeholder 5"/>
          <p:cNvPicPr>
            <a:picLocks noGrp="1" noChangeAspect="1"/>
          </p:cNvPicPr>
          <p:nvPr>
            <p:ph idx="1"/>
          </p:nvPr>
        </p:nvPicPr>
        <p:blipFill rotWithShape="1">
          <a:blip r:embed="rId2"/>
          <a:srcRect t="13913" r="2078"/>
          <a:stretch/>
        </p:blipFill>
        <p:spPr>
          <a:xfrm>
            <a:off x="1924817" y="2157929"/>
            <a:ext cx="8081332" cy="3760090"/>
          </a:xfrm>
          <a:prstGeom prst="rect">
            <a:avLst/>
          </a:prstGeom>
        </p:spPr>
      </p:pic>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13</a:t>
            </a:fld>
            <a:endParaRPr lang="en-CA"/>
          </a:p>
        </p:txBody>
      </p:sp>
    </p:spTree>
    <p:extLst>
      <p:ext uri="{BB962C8B-B14F-4D97-AF65-F5344CB8AC3E}">
        <p14:creationId xmlns:p14="http://schemas.microsoft.com/office/powerpoint/2010/main" val="264182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Comparison of Compressors</a:t>
            </a:r>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14</a:t>
            </a:fld>
            <a:endParaRPr lang="en-CA"/>
          </a:p>
        </p:txBody>
      </p:sp>
      <p:pic>
        <p:nvPicPr>
          <p:cNvPr id="6" name="Picture 5"/>
          <p:cNvPicPr>
            <a:picLocks noChangeAspect="1"/>
          </p:cNvPicPr>
          <p:nvPr/>
        </p:nvPicPr>
        <p:blipFill>
          <a:blip r:embed="rId2"/>
          <a:stretch>
            <a:fillRect/>
          </a:stretch>
        </p:blipFill>
        <p:spPr>
          <a:xfrm>
            <a:off x="1830353" y="2534195"/>
            <a:ext cx="8528245" cy="2726718"/>
          </a:xfrm>
          <a:prstGeom prst="rect">
            <a:avLst/>
          </a:prstGeom>
        </p:spPr>
      </p:pic>
    </p:spTree>
    <p:extLst>
      <p:ext uri="{BB962C8B-B14F-4D97-AF65-F5344CB8AC3E}">
        <p14:creationId xmlns:p14="http://schemas.microsoft.com/office/powerpoint/2010/main" val="148603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929" y="460146"/>
            <a:ext cx="2773225" cy="1362113"/>
          </a:xfrm>
        </p:spPr>
        <p:txBody>
          <a:bodyPr/>
          <a:lstStyle/>
          <a:p>
            <a:pPr algn="ctr"/>
            <a:r>
              <a:rPr lang="en-CA" dirty="0"/>
              <a:t>Compressor air system </a:t>
            </a:r>
          </a:p>
        </p:txBody>
      </p:sp>
      <p:sp>
        <p:nvSpPr>
          <p:cNvPr id="3" name="Content Placeholder 2"/>
          <p:cNvSpPr>
            <a:spLocks noGrp="1"/>
          </p:cNvSpPr>
          <p:nvPr>
            <p:ph idx="1"/>
          </p:nvPr>
        </p:nvSpPr>
        <p:spPr/>
        <p:txBody>
          <a:bodyPr/>
          <a:lstStyle/>
          <a:p>
            <a:endParaRPr lang="en-CA"/>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15</a:t>
            </a:fld>
            <a:endParaRPr lang="en-CA"/>
          </a:p>
        </p:txBody>
      </p:sp>
      <p:pic>
        <p:nvPicPr>
          <p:cNvPr id="3074" name="Picture 2" descr="https://energycodeace.com/site/custom/public/reference-ace-2016/ImagesExt/image1544_6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0052" y="0"/>
            <a:ext cx="8851948" cy="689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72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chemeClr val="bg2"/>
                </a:solidFill>
              </a:rPr>
              <a:t>Compressor work </a:t>
            </a:r>
            <a:endParaRPr lang="en-CA" dirty="0">
              <a:solidFill>
                <a:schemeClr val="bg2"/>
              </a:solidFill>
            </a:endParaRPr>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16</a:t>
            </a:fld>
            <a:endParaRPr lang="en-CA"/>
          </a:p>
        </p:txBody>
      </p:sp>
      <p:sp>
        <p:nvSpPr>
          <p:cNvPr id="6" name="Rectangle 9"/>
          <p:cNvSpPr>
            <a:spLocks noChangeArrowheads="1"/>
          </p:cNvSpPr>
          <p:nvPr/>
        </p:nvSpPr>
        <p:spPr bwMode="auto">
          <a:xfrm>
            <a:off x="1280159" y="2984500"/>
            <a:ext cx="2921000" cy="366713"/>
          </a:xfrm>
          <a:prstGeom prst="rect">
            <a:avLst/>
          </a:prstGeom>
          <a:noFill/>
          <a:ln w="9525">
            <a:noFill/>
            <a:miter lim="800000"/>
            <a:headEnd/>
            <a:tailEnd/>
          </a:ln>
        </p:spPr>
        <p:txBody>
          <a:bodyPr wrap="none">
            <a:spAutoFit/>
          </a:bodyPr>
          <a:lstStyle/>
          <a:p>
            <a:r>
              <a:rPr lang="en-US" dirty="0"/>
              <a:t>Isentropic (</a:t>
            </a:r>
            <a:r>
              <a:rPr lang="en-US" i="1" dirty="0" err="1"/>
              <a:t>Pv</a:t>
            </a:r>
            <a:r>
              <a:rPr lang="en-US" i="1" baseline="30000" dirty="0" err="1"/>
              <a:t>k</a:t>
            </a:r>
            <a:r>
              <a:rPr lang="en-US" i="1" dirty="0"/>
              <a:t> =</a:t>
            </a:r>
            <a:r>
              <a:rPr lang="en-US" dirty="0"/>
              <a:t> constant):</a:t>
            </a:r>
          </a:p>
        </p:txBody>
      </p:sp>
      <p:sp>
        <p:nvSpPr>
          <p:cNvPr id="7" name="Rectangle 10"/>
          <p:cNvSpPr>
            <a:spLocks noChangeArrowheads="1"/>
          </p:cNvSpPr>
          <p:nvPr/>
        </p:nvSpPr>
        <p:spPr bwMode="auto">
          <a:xfrm>
            <a:off x="1280159" y="4141788"/>
            <a:ext cx="2941638" cy="366713"/>
          </a:xfrm>
          <a:prstGeom prst="rect">
            <a:avLst/>
          </a:prstGeom>
          <a:noFill/>
          <a:ln w="9525">
            <a:noFill/>
            <a:miter lim="800000"/>
            <a:headEnd/>
            <a:tailEnd/>
          </a:ln>
        </p:spPr>
        <p:txBody>
          <a:bodyPr wrap="none">
            <a:spAutoFit/>
          </a:bodyPr>
          <a:lstStyle/>
          <a:p>
            <a:r>
              <a:rPr lang="en-US"/>
              <a:t>Polytropic (</a:t>
            </a:r>
            <a:r>
              <a:rPr lang="en-US" i="1"/>
              <a:t>Pv</a:t>
            </a:r>
            <a:r>
              <a:rPr lang="en-US" i="1" baseline="30000"/>
              <a:t>n</a:t>
            </a:r>
            <a:r>
              <a:rPr lang="en-US" i="1"/>
              <a:t> </a:t>
            </a:r>
            <a:r>
              <a:rPr lang="en-US"/>
              <a:t>= constant):</a:t>
            </a:r>
          </a:p>
        </p:txBody>
      </p:sp>
      <p:sp>
        <p:nvSpPr>
          <p:cNvPr id="8" name="Rectangle 11"/>
          <p:cNvSpPr>
            <a:spLocks noChangeArrowheads="1"/>
          </p:cNvSpPr>
          <p:nvPr/>
        </p:nvSpPr>
        <p:spPr bwMode="auto">
          <a:xfrm>
            <a:off x="1280159" y="5270500"/>
            <a:ext cx="2921000" cy="366713"/>
          </a:xfrm>
          <a:prstGeom prst="rect">
            <a:avLst/>
          </a:prstGeom>
          <a:noFill/>
          <a:ln w="9525">
            <a:noFill/>
            <a:miter lim="800000"/>
            <a:headEnd/>
            <a:tailEnd/>
          </a:ln>
        </p:spPr>
        <p:txBody>
          <a:bodyPr wrap="none">
            <a:spAutoFit/>
          </a:bodyPr>
          <a:lstStyle/>
          <a:p>
            <a:r>
              <a:rPr lang="en-US"/>
              <a:t>Isothermal (</a:t>
            </a:r>
            <a:r>
              <a:rPr lang="en-US" i="1"/>
              <a:t>Pv =</a:t>
            </a:r>
            <a:r>
              <a:rPr lang="en-US"/>
              <a:t> constant):</a:t>
            </a:r>
          </a:p>
        </p:txBody>
      </p:sp>
      <p:sp>
        <p:nvSpPr>
          <p:cNvPr id="9" name="Rectangle 14"/>
          <p:cNvSpPr>
            <a:spLocks noChangeArrowheads="1"/>
          </p:cNvSpPr>
          <p:nvPr/>
        </p:nvSpPr>
        <p:spPr bwMode="auto">
          <a:xfrm>
            <a:off x="7312152" y="5572124"/>
            <a:ext cx="4648200" cy="1209675"/>
          </a:xfrm>
          <a:prstGeom prst="rect">
            <a:avLst/>
          </a:prstGeom>
          <a:solidFill>
            <a:srgbClr val="FFCC99"/>
          </a:solidFill>
          <a:ln w="19050">
            <a:solidFill>
              <a:schemeClr val="bg2"/>
            </a:solidFill>
            <a:miter lim="800000"/>
            <a:headEnd/>
            <a:tailEnd/>
          </a:ln>
        </p:spPr>
        <p:txBody>
          <a:bodyPr>
            <a:spAutoFit/>
          </a:bodyPr>
          <a:lstStyle/>
          <a:p>
            <a:r>
              <a:rPr lang="en-US" dirty="0"/>
              <a:t>The adiabatic compression (</a:t>
            </a:r>
            <a:r>
              <a:rPr lang="en-US" i="1" dirty="0" err="1"/>
              <a:t>Pv</a:t>
            </a:r>
            <a:r>
              <a:rPr lang="en-US" i="1" baseline="30000" dirty="0" err="1"/>
              <a:t>k</a:t>
            </a:r>
            <a:r>
              <a:rPr lang="en-US" i="1" dirty="0"/>
              <a:t> =</a:t>
            </a:r>
            <a:r>
              <a:rPr lang="en-US" dirty="0"/>
              <a:t> constant) requires the maximum work and the isothermal compression (</a:t>
            </a:r>
            <a:r>
              <a:rPr lang="en-US" i="1" dirty="0"/>
              <a:t>T =</a:t>
            </a:r>
            <a:r>
              <a:rPr lang="en-US" dirty="0"/>
              <a:t> constant) requires the minimum.</a:t>
            </a:r>
            <a:endParaRPr lang="en-US" dirty="0">
              <a:solidFill>
                <a:srgbClr val="CC00CC"/>
              </a:solidFill>
            </a:endParaRPr>
          </a:p>
        </p:txBody>
      </p:sp>
      <p:pic>
        <p:nvPicPr>
          <p:cNvPr id="10" name="Picture 3"/>
          <p:cNvPicPr>
            <a:picLocks noChangeAspect="1" noChangeArrowheads="1"/>
          </p:cNvPicPr>
          <p:nvPr/>
        </p:nvPicPr>
        <p:blipFill>
          <a:blip r:embed="rId2" cstate="print"/>
          <a:srcRect/>
          <a:stretch>
            <a:fillRect/>
          </a:stretch>
        </p:blipFill>
        <p:spPr bwMode="auto">
          <a:xfrm>
            <a:off x="1356359" y="3365500"/>
            <a:ext cx="5143500" cy="733425"/>
          </a:xfrm>
          <a:prstGeom prst="rect">
            <a:avLst/>
          </a:prstGeom>
          <a:noFill/>
          <a:ln w="9525">
            <a:noFill/>
            <a:miter lim="800000"/>
            <a:headEnd/>
            <a:tailEnd/>
          </a:ln>
          <a:effectLst/>
        </p:spPr>
      </p:pic>
      <p:pic>
        <p:nvPicPr>
          <p:cNvPr id="11" name="Picture 4"/>
          <p:cNvPicPr>
            <a:picLocks noChangeAspect="1" noChangeArrowheads="1"/>
          </p:cNvPicPr>
          <p:nvPr/>
        </p:nvPicPr>
        <p:blipFill>
          <a:blip r:embed="rId3" cstate="print"/>
          <a:srcRect/>
          <a:stretch>
            <a:fillRect/>
          </a:stretch>
        </p:blipFill>
        <p:spPr bwMode="auto">
          <a:xfrm>
            <a:off x="1356359" y="4508500"/>
            <a:ext cx="5172075" cy="733425"/>
          </a:xfrm>
          <a:prstGeom prst="rect">
            <a:avLst/>
          </a:prstGeom>
          <a:noFill/>
          <a:ln w="9525">
            <a:noFill/>
            <a:miter lim="800000"/>
            <a:headEnd/>
            <a:tailEnd/>
          </a:ln>
          <a:effectLst/>
        </p:spPr>
      </p:pic>
      <p:pic>
        <p:nvPicPr>
          <p:cNvPr id="12" name="Picture 5"/>
          <p:cNvPicPr>
            <a:picLocks noChangeAspect="1" noChangeArrowheads="1"/>
          </p:cNvPicPr>
          <p:nvPr/>
        </p:nvPicPr>
        <p:blipFill>
          <a:blip r:embed="rId4" cstate="print"/>
          <a:srcRect/>
          <a:stretch>
            <a:fillRect/>
          </a:stretch>
        </p:blipFill>
        <p:spPr bwMode="auto">
          <a:xfrm>
            <a:off x="1356359" y="5651500"/>
            <a:ext cx="1933575" cy="704850"/>
          </a:xfrm>
          <a:prstGeom prst="rect">
            <a:avLst/>
          </a:prstGeom>
          <a:noFill/>
          <a:ln w="9525">
            <a:noFill/>
            <a:miter lim="800000"/>
            <a:headEnd/>
            <a:tailEnd/>
          </a:ln>
          <a:effectLst/>
        </p:spPr>
      </p:pic>
      <p:pic>
        <p:nvPicPr>
          <p:cNvPr id="13" name="Picture 2"/>
          <p:cNvPicPr>
            <a:picLocks noChangeAspect="1" noChangeArrowheads="1"/>
          </p:cNvPicPr>
          <p:nvPr/>
        </p:nvPicPr>
        <p:blipFill>
          <a:blip r:embed="rId5" cstate="print"/>
          <a:srcRect/>
          <a:stretch>
            <a:fillRect/>
          </a:stretch>
        </p:blipFill>
        <p:spPr bwMode="auto">
          <a:xfrm>
            <a:off x="1356359" y="2146300"/>
            <a:ext cx="1762125" cy="723900"/>
          </a:xfrm>
          <a:prstGeom prst="rect">
            <a:avLst/>
          </a:prstGeom>
          <a:noFill/>
          <a:ln w="9525">
            <a:noFill/>
            <a:miter lim="800000"/>
            <a:headEnd/>
            <a:tailEnd/>
          </a:ln>
          <a:effectLst/>
        </p:spPr>
      </p:pic>
      <p:pic>
        <p:nvPicPr>
          <p:cNvPr id="14" name="Picture 3"/>
          <p:cNvPicPr>
            <a:picLocks noChangeAspect="1" noChangeArrowheads="1"/>
          </p:cNvPicPr>
          <p:nvPr/>
        </p:nvPicPr>
        <p:blipFill>
          <a:blip r:embed="rId6" cstate="print"/>
          <a:srcRect b="28070"/>
          <a:stretch>
            <a:fillRect/>
          </a:stretch>
        </p:blipFill>
        <p:spPr bwMode="auto">
          <a:xfrm>
            <a:off x="7579015" y="1928931"/>
            <a:ext cx="3604097" cy="3124200"/>
          </a:xfrm>
          <a:prstGeom prst="rect">
            <a:avLst/>
          </a:prstGeom>
          <a:noFill/>
          <a:ln w="9525">
            <a:noFill/>
            <a:miter lim="800000"/>
            <a:headEnd/>
            <a:tailEnd/>
          </a:ln>
          <a:effectLst/>
        </p:spPr>
      </p:pic>
    </p:spTree>
    <p:extLst>
      <p:ext uri="{BB962C8B-B14F-4D97-AF65-F5344CB8AC3E}">
        <p14:creationId xmlns:p14="http://schemas.microsoft.com/office/powerpoint/2010/main" val="375508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chemeClr val="bg2"/>
                </a:solidFill>
              </a:rPr>
              <a:t>Multistage Compression with Intercooling</a:t>
            </a:r>
            <a:endParaRPr lang="en-CA" dirty="0">
              <a:solidFill>
                <a:schemeClr val="bg2"/>
              </a:solidFill>
            </a:endParaRPr>
          </a:p>
        </p:txBody>
      </p:sp>
      <p:sp>
        <p:nvSpPr>
          <p:cNvPr id="5" name="Slide Number Placeholder 4"/>
          <p:cNvSpPr>
            <a:spLocks noGrp="1"/>
          </p:cNvSpPr>
          <p:nvPr>
            <p:ph type="sldNum" sz="quarter" idx="12"/>
          </p:nvPr>
        </p:nvSpPr>
        <p:spPr/>
        <p:txBody>
          <a:bodyPr/>
          <a:lstStyle/>
          <a:p>
            <a:fld id="{BD266BE7-899D-4075-917F-DBDE33B6B692}" type="slidenum">
              <a:rPr lang="en-CA" smtClean="0"/>
              <a:t>17</a:t>
            </a:fld>
            <a:endParaRPr lang="en-CA"/>
          </a:p>
        </p:txBody>
      </p:sp>
      <p:sp>
        <p:nvSpPr>
          <p:cNvPr id="6" name="Rectangle 4"/>
          <p:cNvSpPr>
            <a:spLocks noChangeArrowheads="1"/>
          </p:cNvSpPr>
          <p:nvPr/>
        </p:nvSpPr>
        <p:spPr bwMode="auto">
          <a:xfrm>
            <a:off x="2349800" y="2467667"/>
            <a:ext cx="4704008" cy="1295868"/>
          </a:xfrm>
          <a:prstGeom prst="rect">
            <a:avLst/>
          </a:prstGeom>
          <a:noFill/>
          <a:ln w="9525">
            <a:noFill/>
            <a:miter lim="800000"/>
            <a:headEnd/>
            <a:tailEnd/>
          </a:ln>
        </p:spPr>
        <p:txBody>
          <a:bodyPr wrap="square">
            <a:spAutoFit/>
          </a:bodyPr>
          <a:lstStyle/>
          <a:p>
            <a:pPr>
              <a:lnSpc>
                <a:spcPct val="150000"/>
              </a:lnSpc>
            </a:pPr>
            <a:r>
              <a:rPr lang="en-US" dirty="0"/>
              <a:t>The gas is compressed in stages and cooled between each stage by passing it through a heat exchanger called an</a:t>
            </a:r>
            <a:r>
              <a:rPr lang="en-US" dirty="0">
                <a:solidFill>
                  <a:srgbClr val="CC00CC"/>
                </a:solidFill>
              </a:rPr>
              <a:t> </a:t>
            </a:r>
            <a:r>
              <a:rPr lang="en-US" i="1" dirty="0">
                <a:solidFill>
                  <a:srgbClr val="CC00CC"/>
                </a:solidFill>
              </a:rPr>
              <a:t>intercooler</a:t>
            </a:r>
            <a:r>
              <a:rPr lang="en-US" dirty="0"/>
              <a:t>.</a:t>
            </a:r>
          </a:p>
        </p:txBody>
      </p:sp>
      <p:pic>
        <p:nvPicPr>
          <p:cNvPr id="7" name="Picture 6"/>
          <p:cNvPicPr>
            <a:picLocks noChangeAspect="1" noChangeArrowheads="1"/>
          </p:cNvPicPr>
          <p:nvPr/>
        </p:nvPicPr>
        <p:blipFill>
          <a:blip r:embed="rId2" cstate="print"/>
          <a:srcRect/>
          <a:stretch>
            <a:fillRect/>
          </a:stretch>
        </p:blipFill>
        <p:spPr bwMode="auto">
          <a:xfrm>
            <a:off x="598712" y="4298594"/>
            <a:ext cx="6189663" cy="1166813"/>
          </a:xfrm>
          <a:prstGeom prst="rect">
            <a:avLst/>
          </a:prstGeom>
          <a:noFill/>
          <a:ln w="9525">
            <a:noFill/>
            <a:miter lim="800000"/>
            <a:headEnd/>
            <a:tailEnd/>
          </a:ln>
        </p:spPr>
      </p:pic>
      <p:sp>
        <p:nvSpPr>
          <p:cNvPr id="8" name="Rectangle 8"/>
          <p:cNvSpPr>
            <a:spLocks noChangeArrowheads="1"/>
          </p:cNvSpPr>
          <p:nvPr/>
        </p:nvSpPr>
        <p:spPr bwMode="auto">
          <a:xfrm>
            <a:off x="4896394" y="5805488"/>
            <a:ext cx="5105400" cy="915987"/>
          </a:xfrm>
          <a:prstGeom prst="rect">
            <a:avLst/>
          </a:prstGeom>
          <a:noFill/>
          <a:ln w="9525">
            <a:noFill/>
            <a:miter lim="800000"/>
            <a:headEnd/>
            <a:tailEnd/>
          </a:ln>
        </p:spPr>
        <p:txBody>
          <a:bodyPr>
            <a:spAutoFit/>
          </a:bodyPr>
          <a:lstStyle/>
          <a:p>
            <a:r>
              <a:rPr lang="en-US" i="1" dirty="0">
                <a:solidFill>
                  <a:srgbClr val="C00000"/>
                </a:solidFill>
              </a:rPr>
              <a:t>To minimize compression work during two-stage compression, the pressure ratio across each stage of the compressor must be the same</a:t>
            </a:r>
            <a:r>
              <a:rPr lang="en-US" dirty="0">
                <a:solidFill>
                  <a:srgbClr val="C00000"/>
                </a:solidFill>
              </a:rPr>
              <a:t>.</a:t>
            </a:r>
          </a:p>
        </p:txBody>
      </p:sp>
      <p:pic>
        <p:nvPicPr>
          <p:cNvPr id="10" name="Picture 2"/>
          <p:cNvPicPr>
            <a:picLocks noChangeAspect="1" noChangeArrowheads="1"/>
          </p:cNvPicPr>
          <p:nvPr/>
        </p:nvPicPr>
        <p:blipFill>
          <a:blip r:embed="rId3" cstate="print"/>
          <a:srcRect b="22199"/>
          <a:stretch>
            <a:fillRect/>
          </a:stretch>
        </p:blipFill>
        <p:spPr bwMode="auto">
          <a:xfrm>
            <a:off x="8664756" y="1524153"/>
            <a:ext cx="3457575" cy="3505200"/>
          </a:xfrm>
          <a:prstGeom prst="rect">
            <a:avLst/>
          </a:prstGeom>
          <a:noFill/>
          <a:ln w="9525">
            <a:noFill/>
            <a:miter lim="800000"/>
            <a:headEnd/>
            <a:tailEnd/>
          </a:ln>
          <a:effectLst/>
        </p:spPr>
      </p:pic>
      <p:pic>
        <p:nvPicPr>
          <p:cNvPr id="11" name="Picture 3"/>
          <p:cNvPicPr>
            <a:picLocks noChangeAspect="1" noChangeArrowheads="1"/>
          </p:cNvPicPr>
          <p:nvPr/>
        </p:nvPicPr>
        <p:blipFill rotWithShape="1">
          <a:blip r:embed="rId4" cstate="print"/>
          <a:srcRect r="50037"/>
          <a:stretch/>
        </p:blipFill>
        <p:spPr bwMode="auto">
          <a:xfrm>
            <a:off x="2953529" y="5905060"/>
            <a:ext cx="1480027" cy="657225"/>
          </a:xfrm>
          <a:prstGeom prst="rect">
            <a:avLst/>
          </a:prstGeom>
          <a:noFill/>
          <a:ln w="9525">
            <a:noFill/>
            <a:miter lim="800000"/>
            <a:headEnd/>
            <a:tailEnd/>
          </a:ln>
          <a:effectLst/>
        </p:spPr>
      </p:pic>
    </p:spTree>
    <p:extLst>
      <p:ext uri="{BB962C8B-B14F-4D97-AF65-F5344CB8AC3E}">
        <p14:creationId xmlns:p14="http://schemas.microsoft.com/office/powerpoint/2010/main" val="418131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bg2"/>
                </a:solidFill>
              </a:rPr>
              <a:t>Multistage Compression with Intercooling</a:t>
            </a:r>
            <a:endParaRPr lang="en-CA" dirty="0"/>
          </a:p>
        </p:txBody>
      </p:sp>
      <p:sp>
        <p:nvSpPr>
          <p:cNvPr id="3" name="Content Placeholder 2"/>
          <p:cNvSpPr>
            <a:spLocks noGrp="1"/>
          </p:cNvSpPr>
          <p:nvPr>
            <p:ph idx="1"/>
          </p:nvPr>
        </p:nvSpPr>
        <p:spPr/>
        <p:txBody>
          <a:bodyPr/>
          <a:lstStyle/>
          <a:p>
            <a:endParaRPr lang="en-CA"/>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18</a:t>
            </a:fld>
            <a:endParaRPr lang="en-CA"/>
          </a:p>
        </p:txBody>
      </p:sp>
      <p:pic>
        <p:nvPicPr>
          <p:cNvPr id="6146" name="Picture 2" descr="rotor spins, large piston pulls in air, intercooler uses water to cool the air, small piston pulls large volume of air into a small space, pressurizing it, small piston forces the pressurized air through the outp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329" y="1828456"/>
            <a:ext cx="7218448" cy="5078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25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chemeClr val="bg2"/>
                </a:solidFill>
              </a:rPr>
              <a:t>Multistage Compression</a:t>
            </a:r>
            <a:endParaRPr lang="en-CA" dirty="0"/>
          </a:p>
        </p:txBody>
      </p:sp>
      <p:sp>
        <p:nvSpPr>
          <p:cNvPr id="3" name="Content Placeholder 2"/>
          <p:cNvSpPr>
            <a:spLocks noGrp="1"/>
          </p:cNvSpPr>
          <p:nvPr>
            <p:ph idx="1"/>
          </p:nvPr>
        </p:nvSpPr>
        <p:spPr>
          <a:xfrm>
            <a:off x="217713" y="1828456"/>
            <a:ext cx="11808823" cy="3986213"/>
          </a:xfrm>
        </p:spPr>
        <p:txBody>
          <a:bodyPr>
            <a:normAutofit/>
          </a:bodyPr>
          <a:lstStyle/>
          <a:p>
            <a:pPr>
              <a:lnSpc>
                <a:spcPct val="150000"/>
              </a:lnSpc>
            </a:pPr>
            <a:r>
              <a:rPr lang="en-US" sz="1800" dirty="0"/>
              <a:t>Air is compressed steadily by a reversible compressor from an inlet state of 100 </a:t>
            </a:r>
            <a:r>
              <a:rPr lang="en-US" sz="1800" dirty="0" err="1"/>
              <a:t>kPa</a:t>
            </a:r>
            <a:r>
              <a:rPr lang="en-US" sz="1800" dirty="0"/>
              <a:t> and 300 K to an exit pressure of 900 </a:t>
            </a:r>
            <a:r>
              <a:rPr lang="en-US" sz="1800" dirty="0" err="1"/>
              <a:t>kPa</a:t>
            </a:r>
            <a:r>
              <a:rPr lang="en-US" sz="1800" dirty="0"/>
              <a:t>. Determine the compressor work per unit mass for (a) isentropic compression with k = 1.4, (b) </a:t>
            </a:r>
            <a:r>
              <a:rPr lang="en-US" sz="1800" dirty="0" err="1"/>
              <a:t>polytropic</a:t>
            </a:r>
            <a:r>
              <a:rPr lang="en-US" sz="1800" dirty="0"/>
              <a:t> compression with n = 1.3, (c) isothermal compression, and (d) ideal two-stage compression with intercooling with a </a:t>
            </a:r>
            <a:r>
              <a:rPr lang="en-US" sz="1800" dirty="0" err="1"/>
              <a:t>polytropic</a:t>
            </a:r>
            <a:r>
              <a:rPr lang="en-US" sz="1800" dirty="0"/>
              <a:t> exponent of 1.3.</a:t>
            </a:r>
            <a:endParaRPr lang="en-CA" sz="1800" dirty="0"/>
          </a:p>
        </p:txBody>
      </p:sp>
      <p:sp>
        <p:nvSpPr>
          <p:cNvPr id="4" name="Footer Placeholder 3"/>
          <p:cNvSpPr>
            <a:spLocks noGrp="1"/>
          </p:cNvSpPr>
          <p:nvPr>
            <p:ph type="ftr" sz="quarter" idx="11"/>
          </p:nvPr>
        </p:nvSpPr>
        <p:spPr/>
        <p:txBody>
          <a:bodyPr/>
          <a:lstStyle/>
          <a:p>
            <a:r>
              <a:rPr lang="en-IN" dirty="0"/>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19</a:t>
            </a:fld>
            <a:endParaRPr lang="en-CA"/>
          </a:p>
        </p:txBody>
      </p:sp>
      <p:sp>
        <p:nvSpPr>
          <p:cNvPr id="14" name="Rectangle 9">
            <a:extLst>
              <a:ext uri="{FF2B5EF4-FFF2-40B4-BE49-F238E27FC236}">
                <a16:creationId xmlns:a16="http://schemas.microsoft.com/office/drawing/2014/main" id="{6ED21C5A-DB12-45C7-9B63-B9CDCEE00056}"/>
              </a:ext>
            </a:extLst>
          </p:cNvPr>
          <p:cNvSpPr>
            <a:spLocks noChangeArrowheads="1"/>
          </p:cNvSpPr>
          <p:nvPr/>
        </p:nvSpPr>
        <p:spPr bwMode="auto">
          <a:xfrm>
            <a:off x="1375953" y="3429000"/>
            <a:ext cx="2692532" cy="369332"/>
          </a:xfrm>
          <a:prstGeom prst="rect">
            <a:avLst/>
          </a:prstGeom>
          <a:noFill/>
          <a:ln w="9525">
            <a:noFill/>
            <a:miter lim="800000"/>
            <a:headEnd/>
            <a:tailEnd/>
          </a:ln>
        </p:spPr>
        <p:txBody>
          <a:bodyPr wrap="none">
            <a:spAutoFit/>
          </a:bodyPr>
          <a:lstStyle/>
          <a:p>
            <a:r>
              <a:rPr lang="en-US" dirty="0">
                <a:solidFill>
                  <a:srgbClr val="FF0000"/>
                </a:solidFill>
              </a:rPr>
              <a:t>Isentropic (</a:t>
            </a:r>
            <a:r>
              <a:rPr lang="en-US" i="1" dirty="0" err="1">
                <a:solidFill>
                  <a:srgbClr val="FF0000"/>
                </a:solidFill>
              </a:rPr>
              <a:t>Pv</a:t>
            </a:r>
            <a:r>
              <a:rPr lang="en-US" i="1" baseline="30000" dirty="0" err="1">
                <a:solidFill>
                  <a:srgbClr val="FF0000"/>
                </a:solidFill>
              </a:rPr>
              <a:t>k</a:t>
            </a:r>
            <a:r>
              <a:rPr lang="en-US" i="1" dirty="0">
                <a:solidFill>
                  <a:srgbClr val="FF0000"/>
                </a:solidFill>
              </a:rPr>
              <a:t> =</a:t>
            </a:r>
            <a:r>
              <a:rPr lang="en-US" dirty="0">
                <a:solidFill>
                  <a:srgbClr val="FF0000"/>
                </a:solidFill>
              </a:rPr>
              <a:t> constant):</a:t>
            </a:r>
          </a:p>
        </p:txBody>
      </p:sp>
      <p:sp>
        <p:nvSpPr>
          <p:cNvPr id="15" name="Rectangle 10">
            <a:extLst>
              <a:ext uri="{FF2B5EF4-FFF2-40B4-BE49-F238E27FC236}">
                <a16:creationId xmlns:a16="http://schemas.microsoft.com/office/drawing/2014/main" id="{F8D84836-0F97-4A0E-B52B-C6DF179A3A01}"/>
              </a:ext>
            </a:extLst>
          </p:cNvPr>
          <p:cNvSpPr>
            <a:spLocks noChangeArrowheads="1"/>
          </p:cNvSpPr>
          <p:nvPr/>
        </p:nvSpPr>
        <p:spPr bwMode="auto">
          <a:xfrm>
            <a:off x="1375953" y="4586288"/>
            <a:ext cx="2712024" cy="369332"/>
          </a:xfrm>
          <a:prstGeom prst="rect">
            <a:avLst/>
          </a:prstGeom>
          <a:noFill/>
          <a:ln w="9525">
            <a:noFill/>
            <a:miter lim="800000"/>
            <a:headEnd/>
            <a:tailEnd/>
          </a:ln>
        </p:spPr>
        <p:txBody>
          <a:bodyPr wrap="none">
            <a:spAutoFit/>
          </a:bodyPr>
          <a:lstStyle/>
          <a:p>
            <a:r>
              <a:rPr lang="en-US" dirty="0">
                <a:solidFill>
                  <a:srgbClr val="FF0000"/>
                </a:solidFill>
              </a:rPr>
              <a:t>Polytropic (</a:t>
            </a:r>
            <a:r>
              <a:rPr lang="en-US" i="1" dirty="0" err="1">
                <a:solidFill>
                  <a:srgbClr val="FF0000"/>
                </a:solidFill>
              </a:rPr>
              <a:t>Pv</a:t>
            </a:r>
            <a:r>
              <a:rPr lang="en-US" i="1" baseline="30000" dirty="0" err="1">
                <a:solidFill>
                  <a:srgbClr val="FF0000"/>
                </a:solidFill>
              </a:rPr>
              <a:t>n</a:t>
            </a:r>
            <a:r>
              <a:rPr lang="en-US" i="1" dirty="0">
                <a:solidFill>
                  <a:srgbClr val="FF0000"/>
                </a:solidFill>
              </a:rPr>
              <a:t> </a:t>
            </a:r>
            <a:r>
              <a:rPr lang="en-US" dirty="0">
                <a:solidFill>
                  <a:srgbClr val="FF0000"/>
                </a:solidFill>
              </a:rPr>
              <a:t>= constant):</a:t>
            </a:r>
          </a:p>
        </p:txBody>
      </p:sp>
      <p:sp>
        <p:nvSpPr>
          <p:cNvPr id="16" name="Rectangle 11">
            <a:extLst>
              <a:ext uri="{FF2B5EF4-FFF2-40B4-BE49-F238E27FC236}">
                <a16:creationId xmlns:a16="http://schemas.microsoft.com/office/drawing/2014/main" id="{D73E3C2E-62BB-45A8-82A6-165F9BDE7399}"/>
              </a:ext>
            </a:extLst>
          </p:cNvPr>
          <p:cNvSpPr>
            <a:spLocks noChangeArrowheads="1"/>
          </p:cNvSpPr>
          <p:nvPr/>
        </p:nvSpPr>
        <p:spPr bwMode="auto">
          <a:xfrm>
            <a:off x="1375953" y="5715000"/>
            <a:ext cx="2703176" cy="369332"/>
          </a:xfrm>
          <a:prstGeom prst="rect">
            <a:avLst/>
          </a:prstGeom>
          <a:noFill/>
          <a:ln w="9525">
            <a:noFill/>
            <a:miter lim="800000"/>
            <a:headEnd/>
            <a:tailEnd/>
          </a:ln>
        </p:spPr>
        <p:txBody>
          <a:bodyPr wrap="none">
            <a:spAutoFit/>
          </a:bodyPr>
          <a:lstStyle/>
          <a:p>
            <a:r>
              <a:rPr lang="en-US" dirty="0">
                <a:solidFill>
                  <a:srgbClr val="FF0000"/>
                </a:solidFill>
              </a:rPr>
              <a:t>Isothermal (</a:t>
            </a:r>
            <a:r>
              <a:rPr lang="en-US" i="1" dirty="0" err="1">
                <a:solidFill>
                  <a:srgbClr val="FF0000"/>
                </a:solidFill>
              </a:rPr>
              <a:t>Pv</a:t>
            </a:r>
            <a:r>
              <a:rPr lang="en-US" i="1" dirty="0">
                <a:solidFill>
                  <a:srgbClr val="FF0000"/>
                </a:solidFill>
              </a:rPr>
              <a:t> =</a:t>
            </a:r>
            <a:r>
              <a:rPr lang="en-US" dirty="0">
                <a:solidFill>
                  <a:srgbClr val="FF0000"/>
                </a:solidFill>
              </a:rPr>
              <a:t> constant):</a:t>
            </a:r>
          </a:p>
        </p:txBody>
      </p:sp>
      <p:pic>
        <p:nvPicPr>
          <p:cNvPr id="17" name="Picture 3">
            <a:extLst>
              <a:ext uri="{FF2B5EF4-FFF2-40B4-BE49-F238E27FC236}">
                <a16:creationId xmlns:a16="http://schemas.microsoft.com/office/drawing/2014/main" id="{5EC13201-DF5A-42C5-96BD-DEDD2BFD6BC3}"/>
              </a:ext>
            </a:extLst>
          </p:cNvPr>
          <p:cNvPicPr>
            <a:picLocks noChangeAspect="1" noChangeArrowheads="1"/>
          </p:cNvPicPr>
          <p:nvPr/>
        </p:nvPicPr>
        <p:blipFill>
          <a:blip r:embed="rId2" cstate="print"/>
          <a:srcRect/>
          <a:stretch>
            <a:fillRect/>
          </a:stretch>
        </p:blipFill>
        <p:spPr bwMode="auto">
          <a:xfrm>
            <a:off x="1452153" y="3810000"/>
            <a:ext cx="5143500" cy="733425"/>
          </a:xfrm>
          <a:prstGeom prst="rect">
            <a:avLst/>
          </a:prstGeom>
          <a:noFill/>
          <a:ln w="9525">
            <a:noFill/>
            <a:miter lim="800000"/>
            <a:headEnd/>
            <a:tailEnd/>
          </a:ln>
          <a:effectLst/>
        </p:spPr>
      </p:pic>
      <p:pic>
        <p:nvPicPr>
          <p:cNvPr id="18" name="Picture 4">
            <a:extLst>
              <a:ext uri="{FF2B5EF4-FFF2-40B4-BE49-F238E27FC236}">
                <a16:creationId xmlns:a16="http://schemas.microsoft.com/office/drawing/2014/main" id="{A60095F4-5BAC-48C0-999E-DCE655792780}"/>
              </a:ext>
            </a:extLst>
          </p:cNvPr>
          <p:cNvPicPr>
            <a:picLocks noChangeAspect="1" noChangeArrowheads="1"/>
          </p:cNvPicPr>
          <p:nvPr/>
        </p:nvPicPr>
        <p:blipFill>
          <a:blip r:embed="rId3" cstate="print"/>
          <a:srcRect/>
          <a:stretch>
            <a:fillRect/>
          </a:stretch>
        </p:blipFill>
        <p:spPr bwMode="auto">
          <a:xfrm>
            <a:off x="1452153" y="4953000"/>
            <a:ext cx="5172075" cy="733425"/>
          </a:xfrm>
          <a:prstGeom prst="rect">
            <a:avLst/>
          </a:prstGeom>
          <a:noFill/>
          <a:ln w="9525">
            <a:noFill/>
            <a:miter lim="800000"/>
            <a:headEnd/>
            <a:tailEnd/>
          </a:ln>
          <a:effectLst/>
        </p:spPr>
      </p:pic>
      <p:pic>
        <p:nvPicPr>
          <p:cNvPr id="19" name="Picture 5">
            <a:extLst>
              <a:ext uri="{FF2B5EF4-FFF2-40B4-BE49-F238E27FC236}">
                <a16:creationId xmlns:a16="http://schemas.microsoft.com/office/drawing/2014/main" id="{363F1C17-DA85-4E7C-B9FF-2324AC77D617}"/>
              </a:ext>
            </a:extLst>
          </p:cNvPr>
          <p:cNvPicPr>
            <a:picLocks noChangeAspect="1" noChangeArrowheads="1"/>
          </p:cNvPicPr>
          <p:nvPr/>
        </p:nvPicPr>
        <p:blipFill>
          <a:blip r:embed="rId4" cstate="print"/>
          <a:srcRect/>
          <a:stretch>
            <a:fillRect/>
          </a:stretch>
        </p:blipFill>
        <p:spPr bwMode="auto">
          <a:xfrm>
            <a:off x="1452153" y="6096000"/>
            <a:ext cx="1933575" cy="704850"/>
          </a:xfrm>
          <a:prstGeom prst="rect">
            <a:avLst/>
          </a:prstGeom>
          <a:noFill/>
          <a:ln w="9525">
            <a:noFill/>
            <a:miter lim="800000"/>
            <a:headEnd/>
            <a:tailEnd/>
          </a:ln>
          <a:effectLst/>
        </p:spPr>
      </p:pic>
    </p:spTree>
    <p:extLst>
      <p:ext uri="{BB962C8B-B14F-4D97-AF65-F5344CB8AC3E}">
        <p14:creationId xmlns:p14="http://schemas.microsoft.com/office/powerpoint/2010/main" val="323326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8207F6-82FE-4B47-94EE-5AA8847DF8B7}"/>
              </a:ext>
            </a:extLst>
          </p:cNvPr>
          <p:cNvSpPr>
            <a:spLocks noGrp="1"/>
          </p:cNvSpPr>
          <p:nvPr>
            <p:ph idx="1"/>
          </p:nvPr>
        </p:nvSpPr>
        <p:spPr/>
        <p:txBody>
          <a:bodyPr/>
          <a:lstStyle/>
          <a:p>
            <a:r>
              <a:rPr lang="en-IN" sz="2200" dirty="0"/>
              <a:t>Reduce the room load</a:t>
            </a:r>
          </a:p>
          <a:p>
            <a:r>
              <a:rPr lang="en-IN" sz="2200" dirty="0"/>
              <a:t>Reduce the system load</a:t>
            </a:r>
          </a:p>
          <a:p>
            <a:r>
              <a:rPr lang="en-IN" sz="2200" dirty="0"/>
              <a:t>Meet the load by passive cooling methods </a:t>
            </a:r>
          </a:p>
        </p:txBody>
      </p:sp>
      <p:sp>
        <p:nvSpPr>
          <p:cNvPr id="3" name="Slide Number Placeholder 2">
            <a:extLst>
              <a:ext uri="{FF2B5EF4-FFF2-40B4-BE49-F238E27FC236}">
                <a16:creationId xmlns:a16="http://schemas.microsoft.com/office/drawing/2014/main" id="{722107B1-E945-45ED-890A-1163B70DC3FA}"/>
              </a:ext>
            </a:extLst>
          </p:cNvPr>
          <p:cNvSpPr>
            <a:spLocks noGrp="1"/>
          </p:cNvSpPr>
          <p:nvPr>
            <p:ph type="sldNum" sz="quarter" idx="11"/>
          </p:nvPr>
        </p:nvSpPr>
        <p:spPr/>
        <p:txBody>
          <a:bodyPr/>
          <a:lstStyle/>
          <a:p>
            <a:fld id="{19B51A1E-902D-48AF-9020-955120F399B6}" type="slidenum">
              <a:rPr lang="en-US" noProof="0" smtClean="0"/>
              <a:pPr/>
              <a:t>2</a:t>
            </a:fld>
            <a:endParaRPr lang="en-US" noProof="0" dirty="0"/>
          </a:p>
        </p:txBody>
      </p:sp>
      <p:sp>
        <p:nvSpPr>
          <p:cNvPr id="4" name="Footer Placeholder 3">
            <a:extLst>
              <a:ext uri="{FF2B5EF4-FFF2-40B4-BE49-F238E27FC236}">
                <a16:creationId xmlns:a16="http://schemas.microsoft.com/office/drawing/2014/main" id="{B2BAF1F5-6ED0-4EBF-AD91-BC3DDD82A113}"/>
              </a:ext>
            </a:extLst>
          </p:cNvPr>
          <p:cNvSpPr>
            <a:spLocks noGrp="1"/>
          </p:cNvSpPr>
          <p:nvPr>
            <p:ph type="ftr" sz="quarter" idx="12"/>
          </p:nvPr>
        </p:nvSpPr>
        <p:spPr/>
        <p:txBody>
          <a:bodyPr/>
          <a:lstStyle/>
          <a:p>
            <a:r>
              <a:rPr lang="en-US" dirty="0"/>
              <a:t>Strategies for Space Cooling</a:t>
            </a:r>
          </a:p>
        </p:txBody>
      </p:sp>
      <p:sp>
        <p:nvSpPr>
          <p:cNvPr id="5" name="Title 4">
            <a:extLst>
              <a:ext uri="{FF2B5EF4-FFF2-40B4-BE49-F238E27FC236}">
                <a16:creationId xmlns:a16="http://schemas.microsoft.com/office/drawing/2014/main" id="{4C54893C-F245-4399-8D8F-A4635528CDD2}"/>
              </a:ext>
            </a:extLst>
          </p:cNvPr>
          <p:cNvSpPr>
            <a:spLocks noGrp="1"/>
          </p:cNvSpPr>
          <p:nvPr>
            <p:ph type="title"/>
          </p:nvPr>
        </p:nvSpPr>
        <p:spPr/>
        <p:txBody>
          <a:bodyPr/>
          <a:lstStyle/>
          <a:p>
            <a:r>
              <a:rPr lang="en-US" dirty="0"/>
              <a:t>Strategies of Net Zero Buildings - Space Cooling</a:t>
            </a:r>
            <a:endParaRPr lang="en-IN" dirty="0"/>
          </a:p>
        </p:txBody>
      </p:sp>
    </p:spTree>
    <p:extLst>
      <p:ext uri="{BB962C8B-B14F-4D97-AF65-F5344CB8AC3E}">
        <p14:creationId xmlns:p14="http://schemas.microsoft.com/office/powerpoint/2010/main" val="257286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346" y="466342"/>
            <a:ext cx="2650395" cy="1362113"/>
          </a:xfrm>
        </p:spPr>
        <p:txBody>
          <a:bodyPr/>
          <a:lstStyle/>
          <a:p>
            <a:r>
              <a:rPr lang="en-CA" dirty="0"/>
              <a:t>Compressor Performance</a:t>
            </a:r>
          </a:p>
        </p:txBody>
      </p:sp>
      <p:sp>
        <p:nvSpPr>
          <p:cNvPr id="5" name="Slide Number Placeholder 4"/>
          <p:cNvSpPr>
            <a:spLocks noGrp="1"/>
          </p:cNvSpPr>
          <p:nvPr>
            <p:ph type="sldNum" sz="quarter" idx="12"/>
          </p:nvPr>
        </p:nvSpPr>
        <p:spPr/>
        <p:txBody>
          <a:bodyPr/>
          <a:lstStyle/>
          <a:p>
            <a:fld id="{BD266BE7-899D-4075-917F-DBDE33B6B692}" type="slidenum">
              <a:rPr lang="en-CA" smtClean="0"/>
              <a:t>20</a:t>
            </a:fld>
            <a:endParaRPr lang="en-CA"/>
          </a:p>
        </p:txBody>
      </p:sp>
      <p:pic>
        <p:nvPicPr>
          <p:cNvPr id="6" name="Picture 5"/>
          <p:cNvPicPr>
            <a:picLocks noChangeAspect="1"/>
          </p:cNvPicPr>
          <p:nvPr/>
        </p:nvPicPr>
        <p:blipFill>
          <a:blip r:embed="rId2"/>
          <a:stretch>
            <a:fillRect/>
          </a:stretch>
        </p:blipFill>
        <p:spPr>
          <a:xfrm>
            <a:off x="3429821" y="1147399"/>
            <a:ext cx="4267200" cy="4524375"/>
          </a:xfrm>
          <a:prstGeom prst="rect">
            <a:avLst/>
          </a:prstGeom>
        </p:spPr>
      </p:pic>
      <p:pic>
        <p:nvPicPr>
          <p:cNvPr id="7" name="Picture 6"/>
          <p:cNvPicPr>
            <a:picLocks noChangeAspect="1"/>
          </p:cNvPicPr>
          <p:nvPr/>
        </p:nvPicPr>
        <p:blipFill rotWithShape="1">
          <a:blip r:embed="rId3"/>
          <a:srcRect l="5520" t="5755"/>
          <a:stretch/>
        </p:blipFill>
        <p:spPr>
          <a:xfrm>
            <a:off x="7697021" y="1147399"/>
            <a:ext cx="4454643" cy="4542288"/>
          </a:xfrm>
          <a:prstGeom prst="rect">
            <a:avLst/>
          </a:prstGeom>
        </p:spPr>
      </p:pic>
      <p:graphicFrame>
        <p:nvGraphicFramePr>
          <p:cNvPr id="8" name="Object 2"/>
          <p:cNvGraphicFramePr>
            <a:graphicFrameLocks noChangeAspect="1"/>
          </p:cNvGraphicFramePr>
          <p:nvPr/>
        </p:nvGraphicFramePr>
        <p:xfrm>
          <a:off x="2716209" y="5817790"/>
          <a:ext cx="5504682" cy="729397"/>
        </p:xfrm>
        <a:graphic>
          <a:graphicData uri="http://schemas.openxmlformats.org/presentationml/2006/ole">
            <mc:AlternateContent xmlns:mc="http://schemas.openxmlformats.org/markup-compatibility/2006">
              <mc:Choice xmlns:v="urn:schemas-microsoft-com:vml" Requires="v">
                <p:oleObj name="Equation" r:id="rId4" imgW="3162240" imgH="419040" progId="Equation.3">
                  <p:embed/>
                </p:oleObj>
              </mc:Choice>
              <mc:Fallback>
                <p:oleObj name="Equation" r:id="rId4" imgW="3162240" imgH="419040" progId="Equation.3">
                  <p:embed/>
                  <p:pic>
                    <p:nvPicPr>
                      <p:cNvPr id="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209" y="5817790"/>
                        <a:ext cx="5504682" cy="729397"/>
                      </a:xfrm>
                      <a:prstGeom prst="rect">
                        <a:avLst/>
                      </a:prstGeom>
                      <a:noFill/>
                      <a:ln>
                        <a:noFill/>
                      </a:ln>
                    </p:spPr>
                  </p:pic>
                </p:oleObj>
              </mc:Fallback>
            </mc:AlternateContent>
          </a:graphicData>
        </a:graphic>
      </p:graphicFrame>
      <p:pic>
        <p:nvPicPr>
          <p:cNvPr id="9" name="Picture 2">
            <a:extLst>
              <a:ext uri="{FF2B5EF4-FFF2-40B4-BE49-F238E27FC236}">
                <a16:creationId xmlns:a16="http://schemas.microsoft.com/office/drawing/2014/main" id="{1D27E94E-ACD6-4102-961B-1800994D5693}"/>
              </a:ext>
            </a:extLst>
          </p:cNvPr>
          <p:cNvPicPr>
            <a:picLocks noChangeAspect="1" noChangeArrowheads="1"/>
          </p:cNvPicPr>
          <p:nvPr/>
        </p:nvPicPr>
        <p:blipFill>
          <a:blip r:embed="rId6" cstate="print"/>
          <a:srcRect/>
          <a:stretch>
            <a:fillRect/>
          </a:stretch>
        </p:blipFill>
        <p:spPr bwMode="auto">
          <a:xfrm>
            <a:off x="507491" y="3663970"/>
            <a:ext cx="2043113" cy="838200"/>
          </a:xfrm>
          <a:prstGeom prst="rect">
            <a:avLst/>
          </a:prstGeom>
          <a:noFill/>
          <a:ln w="9525">
            <a:noFill/>
            <a:miter lim="800000"/>
            <a:headEnd/>
            <a:tailEnd/>
          </a:ln>
        </p:spPr>
      </p:pic>
    </p:spTree>
    <p:extLst>
      <p:ext uri="{BB962C8B-B14F-4D97-AF65-F5344CB8AC3E}">
        <p14:creationId xmlns:p14="http://schemas.microsoft.com/office/powerpoint/2010/main" val="149690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Efficient Operation of Compressor</a:t>
            </a:r>
          </a:p>
        </p:txBody>
      </p:sp>
      <p:sp>
        <p:nvSpPr>
          <p:cNvPr id="3" name="Content Placeholder 2"/>
          <p:cNvSpPr>
            <a:spLocks noGrp="1"/>
          </p:cNvSpPr>
          <p:nvPr>
            <p:ph idx="1"/>
          </p:nvPr>
        </p:nvSpPr>
        <p:spPr>
          <a:xfrm>
            <a:off x="426720" y="1938200"/>
            <a:ext cx="11007634" cy="4453457"/>
          </a:xfrm>
        </p:spPr>
        <p:txBody>
          <a:bodyPr>
            <a:normAutofit/>
          </a:bodyPr>
          <a:lstStyle/>
          <a:p>
            <a:pPr>
              <a:lnSpc>
                <a:spcPct val="150000"/>
              </a:lnSpc>
              <a:spcBef>
                <a:spcPts val="0"/>
              </a:spcBef>
            </a:pPr>
            <a:r>
              <a:rPr lang="en-CA" sz="1800" dirty="0">
                <a:solidFill>
                  <a:srgbClr val="C00000"/>
                </a:solidFill>
              </a:rPr>
              <a:t>Cool air intake </a:t>
            </a:r>
            <a:r>
              <a:rPr lang="en-CA" sz="1800" dirty="0"/>
              <a:t>– Compressor room always at a high temp – Every 4</a:t>
            </a:r>
            <a:r>
              <a:rPr lang="en-US" sz="1800" dirty="0"/>
              <a:t>°C drop – 1% reduction in power – Fresh cool intake with less pressure drop</a:t>
            </a:r>
          </a:p>
          <a:p>
            <a:pPr>
              <a:lnSpc>
                <a:spcPct val="150000"/>
              </a:lnSpc>
              <a:spcBef>
                <a:spcPts val="0"/>
              </a:spcBef>
            </a:pPr>
            <a:r>
              <a:rPr lang="en-CA" sz="1800" dirty="0">
                <a:solidFill>
                  <a:srgbClr val="C00000"/>
                </a:solidFill>
              </a:rPr>
              <a:t>Dust free intake </a:t>
            </a:r>
            <a:r>
              <a:rPr lang="en-CA" sz="1800" dirty="0"/>
              <a:t>– need of high eff filter, maintenance - Every 250 mm WC pressure drop due to choked filter increase the power consumption by 2%</a:t>
            </a:r>
          </a:p>
          <a:p>
            <a:pPr>
              <a:lnSpc>
                <a:spcPct val="150000"/>
              </a:lnSpc>
              <a:spcBef>
                <a:spcPts val="0"/>
              </a:spcBef>
            </a:pPr>
            <a:r>
              <a:rPr lang="en-CA" sz="1800" dirty="0">
                <a:solidFill>
                  <a:srgbClr val="C00000"/>
                </a:solidFill>
              </a:rPr>
              <a:t>Dry air intake </a:t>
            </a:r>
            <a:r>
              <a:rPr lang="en-CA" sz="1800" dirty="0"/>
              <a:t>– moisture not suitable for pneumatics </a:t>
            </a:r>
          </a:p>
          <a:p>
            <a:pPr>
              <a:lnSpc>
                <a:spcPct val="150000"/>
              </a:lnSpc>
              <a:spcBef>
                <a:spcPts val="0"/>
              </a:spcBef>
            </a:pPr>
            <a:r>
              <a:rPr lang="en-CA" sz="1800" dirty="0">
                <a:solidFill>
                  <a:srgbClr val="C00000"/>
                </a:solidFill>
              </a:rPr>
              <a:t>Location of compressor </a:t>
            </a:r>
            <a:r>
              <a:rPr lang="en-CA" sz="1800" dirty="0"/>
              <a:t>– Accessibility of clean, cold and dry air</a:t>
            </a:r>
          </a:p>
          <a:p>
            <a:pPr>
              <a:lnSpc>
                <a:spcPct val="150000"/>
              </a:lnSpc>
              <a:spcBef>
                <a:spcPts val="0"/>
              </a:spcBef>
            </a:pPr>
            <a:r>
              <a:rPr lang="en-CA" sz="1800" dirty="0">
                <a:solidFill>
                  <a:srgbClr val="C00000"/>
                </a:solidFill>
              </a:rPr>
              <a:t>Adequate intercooler</a:t>
            </a:r>
            <a:r>
              <a:rPr lang="en-CA" sz="1800" dirty="0"/>
              <a:t> – approach the isothermal compression </a:t>
            </a:r>
          </a:p>
          <a:p>
            <a:pPr>
              <a:lnSpc>
                <a:spcPct val="150000"/>
              </a:lnSpc>
              <a:spcBef>
                <a:spcPts val="0"/>
              </a:spcBef>
            </a:pPr>
            <a:r>
              <a:rPr lang="en-CA" sz="1800" dirty="0">
                <a:solidFill>
                  <a:srgbClr val="C00000"/>
                </a:solidFill>
              </a:rPr>
              <a:t>Adequate after-cooler </a:t>
            </a:r>
            <a:r>
              <a:rPr lang="en-CA" sz="1800" dirty="0"/>
              <a:t>– A high temp. and humid air enters the receiver which may lead to condensation – corrosion, pressure drop and leakage in pipe lines  </a:t>
            </a:r>
          </a:p>
          <a:p>
            <a:pPr>
              <a:lnSpc>
                <a:spcPct val="150000"/>
              </a:lnSpc>
              <a:spcBef>
                <a:spcPts val="0"/>
              </a:spcBef>
            </a:pPr>
            <a:r>
              <a:rPr lang="en-CA" sz="1800" dirty="0">
                <a:solidFill>
                  <a:srgbClr val="C00000"/>
                </a:solidFill>
              </a:rPr>
              <a:t>Reduced delivery pressure if possible </a:t>
            </a:r>
            <a:r>
              <a:rPr lang="en-CA" sz="1800" dirty="0"/>
              <a:t>– lesser the pressure ratio – lesser the power requirement </a:t>
            </a:r>
          </a:p>
          <a:p>
            <a:pPr>
              <a:lnSpc>
                <a:spcPct val="150000"/>
              </a:lnSpc>
              <a:spcBef>
                <a:spcPts val="0"/>
              </a:spcBef>
            </a:pPr>
            <a:endParaRPr lang="en-CA" sz="1800" dirty="0"/>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21</a:t>
            </a:fld>
            <a:endParaRPr lang="en-CA"/>
          </a:p>
        </p:txBody>
      </p:sp>
    </p:spTree>
    <p:extLst>
      <p:ext uri="{BB962C8B-B14F-4D97-AF65-F5344CB8AC3E}">
        <p14:creationId xmlns:p14="http://schemas.microsoft.com/office/powerpoint/2010/main" val="242080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Efficient Operation of Compressor</a:t>
            </a:r>
          </a:p>
        </p:txBody>
      </p:sp>
      <p:sp>
        <p:nvSpPr>
          <p:cNvPr id="3" name="Content Placeholder 2"/>
          <p:cNvSpPr>
            <a:spLocks noGrp="1"/>
          </p:cNvSpPr>
          <p:nvPr>
            <p:ph idx="1"/>
          </p:nvPr>
        </p:nvSpPr>
        <p:spPr/>
        <p:txBody>
          <a:bodyPr/>
          <a:lstStyle/>
          <a:p>
            <a:endParaRPr lang="en-CA" dirty="0"/>
          </a:p>
          <a:p>
            <a:endParaRPr lang="en-CA" dirty="0"/>
          </a:p>
          <a:p>
            <a:endParaRPr lang="en-CA" dirty="0"/>
          </a:p>
          <a:p>
            <a:endParaRPr lang="en-CA" dirty="0"/>
          </a:p>
          <a:p>
            <a:endParaRPr lang="en-CA" dirty="0"/>
          </a:p>
          <a:p>
            <a:endParaRPr lang="en-CA" dirty="0"/>
          </a:p>
          <a:p>
            <a:endParaRPr lang="en-CA" dirty="0"/>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22</a:t>
            </a:fld>
            <a:endParaRPr lang="en-CA"/>
          </a:p>
        </p:txBody>
      </p:sp>
      <p:pic>
        <p:nvPicPr>
          <p:cNvPr id="6" name="Picture 5"/>
          <p:cNvPicPr>
            <a:picLocks noChangeAspect="1"/>
          </p:cNvPicPr>
          <p:nvPr/>
        </p:nvPicPr>
        <p:blipFill rotWithShape="1">
          <a:blip r:embed="rId2"/>
          <a:srcRect l="2891" t="15927"/>
          <a:stretch/>
        </p:blipFill>
        <p:spPr>
          <a:xfrm>
            <a:off x="2020389" y="3782572"/>
            <a:ext cx="6372989" cy="2394390"/>
          </a:xfrm>
          <a:prstGeom prst="rect">
            <a:avLst/>
          </a:prstGeom>
        </p:spPr>
      </p:pic>
      <p:sp>
        <p:nvSpPr>
          <p:cNvPr id="9" name="Rectangle 8">
            <a:extLst>
              <a:ext uri="{FF2B5EF4-FFF2-40B4-BE49-F238E27FC236}">
                <a16:creationId xmlns:a16="http://schemas.microsoft.com/office/drawing/2014/main" id="{91E73C79-658E-4AD4-8E5F-2492E3A2B99A}"/>
              </a:ext>
            </a:extLst>
          </p:cNvPr>
          <p:cNvSpPr/>
          <p:nvPr/>
        </p:nvSpPr>
        <p:spPr>
          <a:xfrm>
            <a:off x="339633" y="1870403"/>
            <a:ext cx="10422307"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CA" dirty="0">
                <a:solidFill>
                  <a:srgbClr val="C00000"/>
                </a:solidFill>
              </a:rPr>
              <a:t>Segregate the low and high pressure requirements </a:t>
            </a:r>
            <a:r>
              <a:rPr lang="en-CA" dirty="0"/>
              <a:t>– don’t use reducing valves if possible</a:t>
            </a:r>
          </a:p>
          <a:p>
            <a:pPr marL="285750" indent="-285750">
              <a:lnSpc>
                <a:spcPct val="150000"/>
              </a:lnSpc>
              <a:buFont typeface="Arial" panose="020B0604020202020204" pitchFamily="34" charset="0"/>
              <a:buChar char="•"/>
            </a:pPr>
            <a:r>
              <a:rPr lang="en-CA" dirty="0">
                <a:solidFill>
                  <a:srgbClr val="C00000"/>
                </a:solidFill>
              </a:rPr>
              <a:t>Minimum pressure drop in the air lines </a:t>
            </a:r>
            <a:r>
              <a:rPr lang="en-CA" dirty="0"/>
              <a:t>– 0.3 bar in the main line – 0.5 bar in the distribution line</a:t>
            </a:r>
          </a:p>
          <a:p>
            <a:pPr marL="285750" indent="-285750">
              <a:lnSpc>
                <a:spcPct val="150000"/>
              </a:lnSpc>
              <a:buFont typeface="Arial" panose="020B0604020202020204" pitchFamily="34" charset="0"/>
              <a:buChar char="•"/>
            </a:pPr>
            <a:r>
              <a:rPr lang="en-CA" dirty="0">
                <a:solidFill>
                  <a:srgbClr val="C00000"/>
                </a:solidFill>
              </a:rPr>
              <a:t>Avoid misuse of compressed air </a:t>
            </a:r>
            <a:r>
              <a:rPr lang="en-CA" dirty="0"/>
              <a:t>– like body or floor cleaning – use blower air instead</a:t>
            </a:r>
          </a:p>
          <a:p>
            <a:pPr marL="285750" indent="-285750">
              <a:lnSpc>
                <a:spcPct val="150000"/>
              </a:lnSpc>
              <a:buFont typeface="Arial" panose="020B0604020202020204" pitchFamily="34" charset="0"/>
              <a:buChar char="•"/>
            </a:pPr>
            <a:r>
              <a:rPr lang="en-CA" dirty="0">
                <a:solidFill>
                  <a:srgbClr val="C00000"/>
                </a:solidFill>
              </a:rPr>
              <a:t>Elevation</a:t>
            </a:r>
            <a:r>
              <a:rPr lang="en-CA" dirty="0"/>
              <a:t> – higher the altitude and higher the power </a:t>
            </a:r>
          </a:p>
          <a:p>
            <a:pPr marL="285750" indent="-285750">
              <a:lnSpc>
                <a:spcPct val="150000"/>
              </a:lnSpc>
              <a:buFont typeface="Arial" panose="020B0604020202020204" pitchFamily="34" charset="0"/>
              <a:buChar char="•"/>
            </a:pPr>
            <a:endParaRPr lang="en-CA" dirty="0"/>
          </a:p>
        </p:txBody>
      </p:sp>
    </p:spTree>
    <p:extLst>
      <p:ext uri="{BB962C8B-B14F-4D97-AF65-F5344CB8AC3E}">
        <p14:creationId xmlns:p14="http://schemas.microsoft.com/office/powerpoint/2010/main" val="88196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Avoid air leakage </a:t>
            </a:r>
            <a:endParaRPr lang="en-CA" dirty="0"/>
          </a:p>
        </p:txBody>
      </p:sp>
      <p:sp>
        <p:nvSpPr>
          <p:cNvPr id="3" name="Content Placeholder 2"/>
          <p:cNvSpPr>
            <a:spLocks noGrp="1"/>
          </p:cNvSpPr>
          <p:nvPr>
            <p:ph idx="1"/>
          </p:nvPr>
        </p:nvSpPr>
        <p:spPr>
          <a:xfrm>
            <a:off x="705394" y="1920784"/>
            <a:ext cx="11033760" cy="3986213"/>
          </a:xfrm>
        </p:spPr>
        <p:txBody>
          <a:bodyPr>
            <a:noAutofit/>
          </a:bodyPr>
          <a:lstStyle/>
          <a:p>
            <a:pPr>
              <a:lnSpc>
                <a:spcPct val="150000"/>
              </a:lnSpc>
              <a:spcBef>
                <a:spcPts val="0"/>
              </a:spcBef>
            </a:pPr>
            <a:r>
              <a:rPr lang="en-US" sz="1800" i="1" dirty="0">
                <a:solidFill>
                  <a:srgbClr val="7030A0"/>
                </a:solidFill>
                <a:latin typeface="Calibri" pitchFamily="34" charset="0"/>
              </a:rPr>
              <a:t>Manufacturers are quick to identify energy (and thus money) losses from hot surfaces and to insulate those surfaces. </a:t>
            </a:r>
            <a:endParaRPr lang="tr-TR" sz="1800" i="1" dirty="0">
              <a:solidFill>
                <a:srgbClr val="7030A0"/>
              </a:solidFill>
              <a:latin typeface="Calibri" pitchFamily="34" charset="0"/>
            </a:endParaRPr>
          </a:p>
          <a:p>
            <a:pPr>
              <a:lnSpc>
                <a:spcPct val="150000"/>
              </a:lnSpc>
              <a:spcBef>
                <a:spcPts val="0"/>
              </a:spcBef>
            </a:pPr>
            <a:r>
              <a:rPr lang="en-US" sz="1800" dirty="0">
                <a:latin typeface="Calibri" pitchFamily="34" charset="0"/>
              </a:rPr>
              <a:t>Not so sensitive to save compressed air since they view air as being free</a:t>
            </a:r>
          </a:p>
          <a:p>
            <a:pPr>
              <a:lnSpc>
                <a:spcPct val="150000"/>
              </a:lnSpc>
              <a:spcBef>
                <a:spcPts val="0"/>
              </a:spcBef>
            </a:pPr>
            <a:r>
              <a:rPr lang="en-US" sz="1800" dirty="0">
                <a:latin typeface="Calibri" pitchFamily="34" charset="0"/>
              </a:rPr>
              <a:t>Attention is when the air and pressure losses interfere with the normal operation of the plant. </a:t>
            </a:r>
            <a:endParaRPr lang="tr-TR" sz="1800" dirty="0">
              <a:latin typeface="Calibri" pitchFamily="34" charset="0"/>
            </a:endParaRPr>
          </a:p>
          <a:p>
            <a:pPr>
              <a:lnSpc>
                <a:spcPct val="150000"/>
              </a:lnSpc>
              <a:spcBef>
                <a:spcPts val="0"/>
              </a:spcBef>
            </a:pPr>
            <a:r>
              <a:rPr lang="en-US" sz="1800" dirty="0">
                <a:latin typeface="Calibri" pitchFamily="34" charset="0"/>
              </a:rPr>
              <a:t>Several studies at plants have revealed that up to 40</a:t>
            </a:r>
            <a:r>
              <a:rPr lang="tr-TR" sz="1800" dirty="0">
                <a:latin typeface="Calibri" pitchFamily="34" charset="0"/>
              </a:rPr>
              <a:t>%</a:t>
            </a:r>
            <a:r>
              <a:rPr lang="en-US" sz="1800" dirty="0">
                <a:latin typeface="Calibri" pitchFamily="34" charset="0"/>
              </a:rPr>
              <a:t> of the compressed air is lost through leaks. </a:t>
            </a:r>
            <a:endParaRPr lang="tr-TR" sz="1800" dirty="0">
              <a:latin typeface="Calibri" pitchFamily="34" charset="0"/>
            </a:endParaRPr>
          </a:p>
          <a:p>
            <a:pPr>
              <a:lnSpc>
                <a:spcPct val="150000"/>
              </a:lnSpc>
              <a:spcBef>
                <a:spcPts val="0"/>
              </a:spcBef>
            </a:pPr>
            <a:r>
              <a:rPr lang="en-US" sz="1800" dirty="0">
                <a:latin typeface="Calibri" pitchFamily="34" charset="0"/>
              </a:rPr>
              <a:t>Eliminating the air leaks totally is impractical, and a leakage rate of 10</a:t>
            </a:r>
            <a:r>
              <a:rPr lang="tr-TR" sz="1800" dirty="0">
                <a:latin typeface="Calibri" pitchFamily="34" charset="0"/>
              </a:rPr>
              <a:t>%</a:t>
            </a:r>
            <a:r>
              <a:rPr lang="en-US" sz="1800" dirty="0">
                <a:latin typeface="Calibri" pitchFamily="34" charset="0"/>
              </a:rPr>
              <a:t> is considered acceptable. </a:t>
            </a:r>
          </a:p>
          <a:p>
            <a:pPr>
              <a:lnSpc>
                <a:spcPct val="150000"/>
              </a:lnSpc>
              <a:spcBef>
                <a:spcPts val="0"/>
              </a:spcBef>
            </a:pPr>
            <a:r>
              <a:rPr lang="en-US" sz="1800" b="1" dirty="0">
                <a:solidFill>
                  <a:srgbClr val="C00000"/>
                </a:solidFill>
                <a:latin typeface="Calibri" pitchFamily="34" charset="0"/>
              </a:rPr>
              <a:t>Air leak</a:t>
            </a:r>
            <a:r>
              <a:rPr lang="tr-TR" sz="1800" b="1" dirty="0">
                <a:solidFill>
                  <a:srgbClr val="C00000"/>
                </a:solidFill>
                <a:latin typeface="Calibri" pitchFamily="34" charset="0"/>
              </a:rPr>
              <a:t> locations:</a:t>
            </a:r>
            <a:r>
              <a:rPr lang="en-US" sz="1800" dirty="0">
                <a:latin typeface="Calibri" pitchFamily="34" charset="0"/>
              </a:rPr>
              <a:t> </a:t>
            </a:r>
            <a:r>
              <a:rPr lang="tr-TR" sz="1800" dirty="0">
                <a:latin typeface="Calibri" pitchFamily="34" charset="0"/>
              </a:rPr>
              <a:t>J</a:t>
            </a:r>
            <a:r>
              <a:rPr lang="en-US" sz="1800" dirty="0" err="1">
                <a:latin typeface="Calibri" pitchFamily="34" charset="0"/>
              </a:rPr>
              <a:t>oints</a:t>
            </a:r>
            <a:r>
              <a:rPr lang="en-US" sz="1800" dirty="0">
                <a:latin typeface="Calibri" pitchFamily="34" charset="0"/>
              </a:rPr>
              <a:t>, flange connections, elbows, reducing bushes, sudden expansions, valve systems, filters, hoses, check valves, relief valves, extensions, and the equipment connected to the compressed-air lines. </a:t>
            </a:r>
            <a:endParaRPr lang="en-CA" sz="1800" dirty="0"/>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23</a:t>
            </a:fld>
            <a:endParaRPr lang="en-CA"/>
          </a:p>
        </p:txBody>
      </p:sp>
    </p:spTree>
    <p:extLst>
      <p:ext uri="{BB962C8B-B14F-4D97-AF65-F5344CB8AC3E}">
        <p14:creationId xmlns:p14="http://schemas.microsoft.com/office/powerpoint/2010/main" val="1312415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z="3200" dirty="0">
                <a:solidFill>
                  <a:schemeClr val="bg2"/>
                </a:solidFill>
                <a:latin typeface="Calibri" pitchFamily="34" charset="0"/>
              </a:rPr>
              <a:t>D</a:t>
            </a:r>
            <a:r>
              <a:rPr lang="en-US" sz="3200" dirty="0" err="1">
                <a:solidFill>
                  <a:schemeClr val="bg2"/>
                </a:solidFill>
                <a:latin typeface="Calibri" pitchFamily="34" charset="0"/>
              </a:rPr>
              <a:t>etecting</a:t>
            </a:r>
            <a:r>
              <a:rPr lang="en-US" sz="3200" dirty="0">
                <a:solidFill>
                  <a:schemeClr val="bg2"/>
                </a:solidFill>
                <a:latin typeface="Calibri" pitchFamily="34" charset="0"/>
              </a:rPr>
              <a:t> air leaks </a:t>
            </a:r>
            <a:endParaRPr lang="en-CA" dirty="0">
              <a:solidFill>
                <a:schemeClr val="bg2"/>
              </a:solidFill>
            </a:endParaRPr>
          </a:p>
        </p:txBody>
      </p:sp>
      <p:sp>
        <p:nvSpPr>
          <p:cNvPr id="3" name="Content Placeholder 2"/>
          <p:cNvSpPr>
            <a:spLocks noGrp="1"/>
          </p:cNvSpPr>
          <p:nvPr>
            <p:ph idx="1"/>
          </p:nvPr>
        </p:nvSpPr>
        <p:spPr>
          <a:xfrm>
            <a:off x="679269" y="2190749"/>
            <a:ext cx="10229523" cy="3986213"/>
          </a:xfrm>
        </p:spPr>
        <p:txBody>
          <a:bodyPr>
            <a:normAutofit fontScale="92500" lnSpcReduction="20000"/>
          </a:bodyPr>
          <a:lstStyle/>
          <a:p>
            <a:pPr>
              <a:lnSpc>
                <a:spcPct val="150000"/>
              </a:lnSpc>
              <a:spcBef>
                <a:spcPts val="600"/>
              </a:spcBef>
              <a:spcAft>
                <a:spcPts val="600"/>
              </a:spcAft>
            </a:pPr>
            <a:r>
              <a:rPr lang="en-US" sz="1800" dirty="0">
                <a:latin typeface="Calibri" pitchFamily="34" charset="0"/>
              </a:rPr>
              <a:t>Perhaps the simplest way of detecting a large air leak is </a:t>
            </a:r>
            <a:r>
              <a:rPr lang="en-US" sz="1800" dirty="0">
                <a:solidFill>
                  <a:srgbClr val="D60093"/>
                </a:solidFill>
                <a:latin typeface="Calibri" pitchFamily="34" charset="0"/>
              </a:rPr>
              <a:t>to listen for it</a:t>
            </a:r>
            <a:r>
              <a:rPr lang="en-US" sz="1800" dirty="0">
                <a:latin typeface="Calibri" pitchFamily="34" charset="0"/>
              </a:rPr>
              <a:t>. </a:t>
            </a:r>
            <a:endParaRPr lang="tr-TR" sz="1800" dirty="0">
              <a:latin typeface="Calibri" pitchFamily="34" charset="0"/>
            </a:endParaRPr>
          </a:p>
          <a:p>
            <a:pPr>
              <a:lnSpc>
                <a:spcPct val="150000"/>
              </a:lnSpc>
              <a:spcBef>
                <a:spcPts val="600"/>
              </a:spcBef>
              <a:spcAft>
                <a:spcPts val="600"/>
              </a:spcAft>
            </a:pPr>
            <a:r>
              <a:rPr lang="en-US" sz="1800" dirty="0">
                <a:latin typeface="Calibri" pitchFamily="34" charset="0"/>
              </a:rPr>
              <a:t>The high velocity of the air escaping the line produces a hissing sound that is difficult not to notice except in environments with a high noise level. </a:t>
            </a:r>
            <a:endParaRPr lang="tr-TR" sz="1800" dirty="0">
              <a:latin typeface="Calibri" pitchFamily="34" charset="0"/>
            </a:endParaRPr>
          </a:p>
          <a:p>
            <a:pPr>
              <a:lnSpc>
                <a:spcPct val="150000"/>
              </a:lnSpc>
              <a:spcBef>
                <a:spcPts val="600"/>
              </a:spcBef>
              <a:spcAft>
                <a:spcPts val="600"/>
              </a:spcAft>
            </a:pPr>
            <a:r>
              <a:rPr lang="en-US" sz="1800" dirty="0">
                <a:latin typeface="Calibri" pitchFamily="34" charset="0"/>
              </a:rPr>
              <a:t>Another way of detecting air leaks, especially small ones, is </a:t>
            </a:r>
            <a:r>
              <a:rPr lang="en-US" sz="1800" dirty="0">
                <a:solidFill>
                  <a:srgbClr val="D60093"/>
                </a:solidFill>
                <a:latin typeface="Calibri" pitchFamily="34" charset="0"/>
              </a:rPr>
              <a:t>to test the suspected area with soap water and to watch for soap bubbles</a:t>
            </a:r>
            <a:r>
              <a:rPr lang="en-US" sz="1800" dirty="0">
                <a:latin typeface="Calibri" pitchFamily="34" charset="0"/>
              </a:rPr>
              <a:t>. </a:t>
            </a:r>
            <a:endParaRPr lang="tr-TR" sz="1800" dirty="0">
              <a:latin typeface="Calibri" pitchFamily="34" charset="0"/>
            </a:endParaRPr>
          </a:p>
          <a:p>
            <a:pPr>
              <a:lnSpc>
                <a:spcPct val="150000"/>
              </a:lnSpc>
              <a:spcBef>
                <a:spcPts val="600"/>
              </a:spcBef>
              <a:spcAft>
                <a:spcPts val="600"/>
              </a:spcAft>
            </a:pPr>
            <a:r>
              <a:rPr lang="en-US" sz="1800" dirty="0">
                <a:latin typeface="Calibri" pitchFamily="34" charset="0"/>
              </a:rPr>
              <a:t>This method is obviously not practical for a large system with many connections. </a:t>
            </a:r>
            <a:endParaRPr lang="tr-TR" sz="1800" dirty="0">
              <a:latin typeface="Calibri" pitchFamily="34" charset="0"/>
            </a:endParaRPr>
          </a:p>
          <a:p>
            <a:pPr>
              <a:lnSpc>
                <a:spcPct val="150000"/>
              </a:lnSpc>
              <a:spcBef>
                <a:spcPts val="600"/>
              </a:spcBef>
              <a:spcAft>
                <a:spcPts val="600"/>
              </a:spcAft>
            </a:pPr>
            <a:r>
              <a:rPr lang="en-US" sz="1800" dirty="0">
                <a:latin typeface="Calibri" pitchFamily="34" charset="0"/>
              </a:rPr>
              <a:t>A modern way of checking for air leaks is </a:t>
            </a:r>
            <a:r>
              <a:rPr lang="en-US" sz="1800" dirty="0">
                <a:solidFill>
                  <a:srgbClr val="D60093"/>
                </a:solidFill>
                <a:latin typeface="Calibri" pitchFamily="34" charset="0"/>
              </a:rPr>
              <a:t>to use an acoustic leak detector</a:t>
            </a:r>
            <a:r>
              <a:rPr lang="en-US" sz="1800" dirty="0">
                <a:latin typeface="Calibri" pitchFamily="34" charset="0"/>
              </a:rPr>
              <a:t>, which consists of a directional microphone, amplifiers, audio filters, and digital indicators. </a:t>
            </a:r>
          </a:p>
          <a:p>
            <a:pPr>
              <a:lnSpc>
                <a:spcPct val="150000"/>
              </a:lnSpc>
              <a:spcBef>
                <a:spcPts val="600"/>
              </a:spcBef>
              <a:spcAft>
                <a:spcPts val="600"/>
              </a:spcAft>
            </a:pPr>
            <a:r>
              <a:rPr lang="en-US" sz="1800" dirty="0">
                <a:solidFill>
                  <a:srgbClr val="D60093"/>
                </a:solidFill>
                <a:latin typeface="Calibri" pitchFamily="34" charset="0"/>
              </a:rPr>
              <a:t>Pressure drop test </a:t>
            </a:r>
            <a:endParaRPr lang="tr-TR" sz="1800" dirty="0">
              <a:solidFill>
                <a:srgbClr val="D60093"/>
              </a:solidFill>
              <a:latin typeface="Calibri" pitchFamily="34" charset="0"/>
            </a:endParaRPr>
          </a:p>
          <a:p>
            <a:pPr>
              <a:lnSpc>
                <a:spcPct val="150000"/>
              </a:lnSpc>
            </a:pPr>
            <a:endParaRPr lang="en-CA" sz="1800" dirty="0"/>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24</a:t>
            </a:fld>
            <a:endParaRPr lang="en-CA"/>
          </a:p>
        </p:txBody>
      </p:sp>
    </p:spTree>
    <p:extLst>
      <p:ext uri="{BB962C8B-B14F-4D97-AF65-F5344CB8AC3E}">
        <p14:creationId xmlns:p14="http://schemas.microsoft.com/office/powerpoint/2010/main" val="299660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Capacity control</a:t>
            </a:r>
          </a:p>
        </p:txBody>
      </p:sp>
      <p:sp>
        <p:nvSpPr>
          <p:cNvPr id="3" name="Content Placeholder 2"/>
          <p:cNvSpPr>
            <a:spLocks noGrp="1"/>
          </p:cNvSpPr>
          <p:nvPr>
            <p:ph idx="1"/>
          </p:nvPr>
        </p:nvSpPr>
        <p:spPr/>
        <p:txBody>
          <a:bodyPr/>
          <a:lstStyle/>
          <a:p>
            <a:r>
              <a:rPr lang="en-CA" dirty="0">
                <a:solidFill>
                  <a:srgbClr val="C00000"/>
                </a:solidFill>
              </a:rPr>
              <a:t>ON/OFF control </a:t>
            </a:r>
            <a:r>
              <a:rPr lang="en-CA" dirty="0"/>
              <a:t>– using pressure switches – suitable for small compressors</a:t>
            </a:r>
          </a:p>
          <a:p>
            <a:r>
              <a:rPr lang="en-CA" dirty="0">
                <a:solidFill>
                  <a:srgbClr val="C00000"/>
                </a:solidFill>
              </a:rPr>
              <a:t>Load/Unload </a:t>
            </a:r>
            <a:r>
              <a:rPr lang="en-CA" dirty="0"/>
              <a:t>– Compressors may consume power even at unload conditions </a:t>
            </a:r>
          </a:p>
          <a:p>
            <a:r>
              <a:rPr lang="en-CA" dirty="0">
                <a:solidFill>
                  <a:srgbClr val="C00000"/>
                </a:solidFill>
              </a:rPr>
              <a:t>Multi-step control </a:t>
            </a:r>
            <a:r>
              <a:rPr lang="en-CA" dirty="0"/>
              <a:t>– High capacity compressor – 100, 75, 50 and 25%</a:t>
            </a:r>
          </a:p>
          <a:p>
            <a:r>
              <a:rPr lang="en-CA" dirty="0">
                <a:solidFill>
                  <a:srgbClr val="C00000"/>
                </a:solidFill>
              </a:rPr>
              <a:t>Vane / Speed control </a:t>
            </a:r>
            <a:r>
              <a:rPr lang="en-CA" dirty="0"/>
              <a:t>– Centrifugal type</a:t>
            </a:r>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25</a:t>
            </a:fld>
            <a:endParaRPr lang="en-CA"/>
          </a:p>
        </p:txBody>
      </p:sp>
    </p:spTree>
    <p:extLst>
      <p:ext uri="{BB962C8B-B14F-4D97-AF65-F5344CB8AC3E}">
        <p14:creationId xmlns:p14="http://schemas.microsoft.com/office/powerpoint/2010/main" val="167001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3A9D41-6182-4AB9-A66D-DFCA04FAC61E}"/>
              </a:ext>
            </a:extLst>
          </p:cNvPr>
          <p:cNvSpPr>
            <a:spLocks noGrp="1"/>
          </p:cNvSpPr>
          <p:nvPr>
            <p:ph idx="1"/>
          </p:nvPr>
        </p:nvSpPr>
        <p:spPr>
          <a:xfrm>
            <a:off x="290160" y="1995168"/>
            <a:ext cx="11608631" cy="4660183"/>
          </a:xfrm>
        </p:spPr>
        <p:txBody>
          <a:bodyPr>
            <a:normAutofit fontScale="77500" lnSpcReduction="20000"/>
          </a:bodyPr>
          <a:lstStyle/>
          <a:p>
            <a:r>
              <a:rPr lang="en-IN" dirty="0">
                <a:hlinkClick r:id="rId2"/>
              </a:rPr>
              <a:t>https://www.trane.com/content/dam/Trane/Commercial/global/products-systems/education-training/engineers-newsletters/airside-design/admapn020en-0406.pdf</a:t>
            </a:r>
            <a:endParaRPr lang="en-IN" dirty="0"/>
          </a:p>
          <a:p>
            <a:r>
              <a:rPr lang="en-IN" dirty="0">
                <a:hlinkClick r:id="rId3"/>
              </a:rPr>
              <a:t>https://nzeb.in/knowledge-centre/hvac-2/radiant-cooling-systems/</a:t>
            </a:r>
            <a:r>
              <a:rPr lang="en-IN" dirty="0"/>
              <a:t> </a:t>
            </a:r>
          </a:p>
          <a:p>
            <a:r>
              <a:rPr lang="en-US" dirty="0"/>
              <a:t>NPTEL, Mechanical Engineering - Refrigeration and Air Conditioning</a:t>
            </a:r>
          </a:p>
          <a:p>
            <a:r>
              <a:rPr lang="en-US" dirty="0">
                <a:hlinkClick r:id="rId4"/>
              </a:rPr>
              <a:t>https://archive.nptel.ac.in/courses/112/105/112105129/</a:t>
            </a:r>
            <a:endParaRPr lang="en-US" dirty="0"/>
          </a:p>
          <a:p>
            <a:r>
              <a:rPr lang="en-US" dirty="0"/>
              <a:t>Karthik </a:t>
            </a:r>
            <a:r>
              <a:rPr lang="en-US" dirty="0" err="1"/>
              <a:t>Panchabikesan</a:t>
            </a:r>
            <a:r>
              <a:rPr lang="en-US" dirty="0"/>
              <a:t>, </a:t>
            </a:r>
            <a:r>
              <a:rPr lang="en-US" dirty="0" err="1"/>
              <a:t>Kumaresan</a:t>
            </a:r>
            <a:r>
              <a:rPr lang="en-US" dirty="0"/>
              <a:t> </a:t>
            </a:r>
            <a:r>
              <a:rPr lang="en-US" dirty="0" err="1"/>
              <a:t>Vellaisamy</a:t>
            </a:r>
            <a:r>
              <a:rPr lang="en-US" dirty="0"/>
              <a:t>, </a:t>
            </a:r>
            <a:r>
              <a:rPr lang="en-US" dirty="0" err="1"/>
              <a:t>Velraj</a:t>
            </a:r>
            <a:r>
              <a:rPr lang="en-US" dirty="0"/>
              <a:t> Ramalingam, Passive cooling potential in buildings under various climatic conditions in India, Renewable and Sustainable Energy Reviews, Volume 78, 2017, Pages 1236-1252,</a:t>
            </a:r>
          </a:p>
          <a:p>
            <a:r>
              <a:rPr lang="en-US" dirty="0">
                <a:hlinkClick r:id="rId5"/>
              </a:rPr>
              <a:t>https://climate.earthathome.org/sunlight-stored-in-soil/</a:t>
            </a:r>
            <a:endParaRPr lang="en-US" dirty="0"/>
          </a:p>
          <a:p>
            <a:r>
              <a:rPr lang="en-IN" dirty="0">
                <a:hlinkClick r:id="rId6"/>
              </a:rPr>
              <a:t>https://fairconditioning.org/knowledge/passive-design/shading/</a:t>
            </a:r>
            <a:endParaRPr lang="en-IN" dirty="0"/>
          </a:p>
          <a:p>
            <a:r>
              <a:rPr lang="en-IN" dirty="0">
                <a:hlinkClick r:id="rId7"/>
              </a:rPr>
              <a:t>https://www.sciencedirect.com/science/article/pii/S1364032116002665#f0010</a:t>
            </a:r>
            <a:r>
              <a:rPr lang="en-IN" dirty="0"/>
              <a:t> </a:t>
            </a:r>
          </a:p>
          <a:p>
            <a:r>
              <a:rPr lang="en-IN" dirty="0"/>
              <a:t>https://www.bigrentz.com/blog/how-air-compressors-work</a:t>
            </a:r>
          </a:p>
          <a:p>
            <a:r>
              <a:rPr lang="en-IN" dirty="0"/>
              <a:t> </a:t>
            </a:r>
          </a:p>
          <a:p>
            <a:endParaRPr lang="en-US" dirty="0"/>
          </a:p>
          <a:p>
            <a:endParaRPr lang="en-IN" dirty="0"/>
          </a:p>
        </p:txBody>
      </p:sp>
      <p:sp>
        <p:nvSpPr>
          <p:cNvPr id="3" name="Slide Number Placeholder 2">
            <a:extLst>
              <a:ext uri="{FF2B5EF4-FFF2-40B4-BE49-F238E27FC236}">
                <a16:creationId xmlns:a16="http://schemas.microsoft.com/office/drawing/2014/main" id="{7D914AED-43B3-45AC-BB5B-28F7A1047785}"/>
              </a:ext>
            </a:extLst>
          </p:cNvPr>
          <p:cNvSpPr>
            <a:spLocks noGrp="1"/>
          </p:cNvSpPr>
          <p:nvPr>
            <p:ph type="sldNum" sz="quarter" idx="11"/>
          </p:nvPr>
        </p:nvSpPr>
        <p:spPr/>
        <p:txBody>
          <a:bodyPr/>
          <a:lstStyle/>
          <a:p>
            <a:fld id="{19B51A1E-902D-48AF-9020-955120F399B6}" type="slidenum">
              <a:rPr lang="en-US" noProof="0" smtClean="0"/>
              <a:pPr/>
              <a:t>26</a:t>
            </a:fld>
            <a:endParaRPr lang="en-US" noProof="0" dirty="0"/>
          </a:p>
        </p:txBody>
      </p:sp>
      <p:sp>
        <p:nvSpPr>
          <p:cNvPr id="4" name="Footer Placeholder 3">
            <a:extLst>
              <a:ext uri="{FF2B5EF4-FFF2-40B4-BE49-F238E27FC236}">
                <a16:creationId xmlns:a16="http://schemas.microsoft.com/office/drawing/2014/main" id="{B617C7EF-3B58-40A2-AD1C-D04186EAB40B}"/>
              </a:ext>
            </a:extLst>
          </p:cNvPr>
          <p:cNvSpPr>
            <a:spLocks noGrp="1"/>
          </p:cNvSpPr>
          <p:nvPr>
            <p:ph type="ftr" sz="quarter" idx="12"/>
          </p:nvPr>
        </p:nvSpPr>
        <p:spPr/>
        <p:txBody>
          <a:bodyPr/>
          <a:lstStyle/>
          <a:p>
            <a:r>
              <a:rPr lang="en-US" noProof="0"/>
              <a:t>Add a footer</a:t>
            </a:r>
            <a:endParaRPr lang="en-US" noProof="0" dirty="0"/>
          </a:p>
        </p:txBody>
      </p:sp>
      <p:sp>
        <p:nvSpPr>
          <p:cNvPr id="5" name="Title 4">
            <a:extLst>
              <a:ext uri="{FF2B5EF4-FFF2-40B4-BE49-F238E27FC236}">
                <a16:creationId xmlns:a16="http://schemas.microsoft.com/office/drawing/2014/main" id="{7B8CFAF7-14A2-4520-98FA-3F9B6D0224B2}"/>
              </a:ext>
            </a:extLst>
          </p:cNvPr>
          <p:cNvSpPr>
            <a:spLocks noGrp="1"/>
          </p:cNvSpPr>
          <p:nvPr>
            <p:ph type="title"/>
          </p:nvPr>
        </p:nvSpPr>
        <p:spPr/>
        <p:txBody>
          <a:bodyPr/>
          <a:lstStyle/>
          <a:p>
            <a:r>
              <a:rPr lang="en-US" dirty="0"/>
              <a:t>References </a:t>
            </a:r>
            <a:endParaRPr lang="en-IN" dirty="0"/>
          </a:p>
        </p:txBody>
      </p:sp>
    </p:spTree>
    <p:extLst>
      <p:ext uri="{BB962C8B-B14F-4D97-AF65-F5344CB8AC3E}">
        <p14:creationId xmlns:p14="http://schemas.microsoft.com/office/powerpoint/2010/main" val="409510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2133600" y="895350"/>
          <a:ext cx="8077200" cy="5575300"/>
        </p:xfrm>
        <a:graphic>
          <a:graphicData uri="http://schemas.openxmlformats.org/presentationml/2006/ole">
            <mc:AlternateContent xmlns:mc="http://schemas.openxmlformats.org/markup-compatibility/2006">
              <mc:Choice xmlns:v="urn:schemas-microsoft-com:vml" Requires="v">
                <p:oleObj name="Foto de Photo Editor" r:id="rId2" imgW="11780952" imgH="8133333" progId="">
                  <p:embed/>
                </p:oleObj>
              </mc:Choice>
              <mc:Fallback>
                <p:oleObj name="Foto de Photo Editor" r:id="rId2" imgW="11780952" imgH="8133333" progId="">
                  <p:embed/>
                  <p:pic>
                    <p:nvPicPr>
                      <p:cNvPr id="205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895350"/>
                        <a:ext cx="8077200" cy="5575300"/>
                      </a:xfrm>
                      <a:prstGeom prst="rect">
                        <a:avLst/>
                      </a:prstGeom>
                      <a:noFill/>
                      <a:ln w="9525" cap="rnd">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4"/>
          <p:cNvGrpSpPr>
            <a:grpSpLocks/>
          </p:cNvGrpSpPr>
          <p:nvPr/>
        </p:nvGrpSpPr>
        <p:grpSpPr bwMode="auto">
          <a:xfrm>
            <a:off x="3657600" y="1581151"/>
            <a:ext cx="6248400" cy="4518025"/>
            <a:chOff x="1392" y="960"/>
            <a:chExt cx="3936" cy="2846"/>
          </a:xfrm>
        </p:grpSpPr>
        <p:grpSp>
          <p:nvGrpSpPr>
            <p:cNvPr id="4" name="Group 5"/>
            <p:cNvGrpSpPr>
              <a:grpSpLocks/>
            </p:cNvGrpSpPr>
            <p:nvPr/>
          </p:nvGrpSpPr>
          <p:grpSpPr bwMode="auto">
            <a:xfrm>
              <a:off x="2352" y="960"/>
              <a:ext cx="2976" cy="2846"/>
              <a:chOff x="2352" y="960"/>
              <a:chExt cx="2976" cy="2846"/>
            </a:xfrm>
          </p:grpSpPr>
          <p:sp>
            <p:nvSpPr>
              <p:cNvPr id="2061" name="Line 6"/>
              <p:cNvSpPr>
                <a:spLocks noChangeShapeType="1"/>
              </p:cNvSpPr>
              <p:nvPr/>
            </p:nvSpPr>
            <p:spPr bwMode="auto">
              <a:xfrm flipH="1">
                <a:off x="2352" y="960"/>
                <a:ext cx="1200" cy="48"/>
              </a:xfrm>
              <a:prstGeom prst="line">
                <a:avLst/>
              </a:prstGeom>
              <a:noFill/>
              <a:ln w="76200" cap="rnd">
                <a:solidFill>
                  <a:srgbClr val="FF0000"/>
                </a:solidFill>
                <a:prstDash val="sysDot"/>
                <a:round/>
                <a:headEnd/>
                <a:tailEnd type="triangle" w="med" len="med"/>
              </a:ln>
            </p:spPr>
            <p:txBody>
              <a:bodyPr/>
              <a:lstStyle/>
              <a:p>
                <a:endParaRPr lang="en-US"/>
              </a:p>
            </p:txBody>
          </p:sp>
          <p:sp>
            <p:nvSpPr>
              <p:cNvPr id="2062" name="Line 7"/>
              <p:cNvSpPr>
                <a:spLocks noChangeShapeType="1"/>
              </p:cNvSpPr>
              <p:nvPr/>
            </p:nvSpPr>
            <p:spPr bwMode="auto">
              <a:xfrm>
                <a:off x="2400" y="2976"/>
                <a:ext cx="1152" cy="48"/>
              </a:xfrm>
              <a:prstGeom prst="line">
                <a:avLst/>
              </a:prstGeom>
              <a:noFill/>
              <a:ln w="76200" cap="rnd">
                <a:solidFill>
                  <a:srgbClr val="FF0000"/>
                </a:solidFill>
                <a:prstDash val="sysDot"/>
                <a:round/>
                <a:headEnd/>
                <a:tailEnd type="triangle" w="med" len="med"/>
              </a:ln>
            </p:spPr>
            <p:txBody>
              <a:bodyPr/>
              <a:lstStyle/>
              <a:p>
                <a:endParaRPr lang="en-US"/>
              </a:p>
            </p:txBody>
          </p:sp>
          <p:sp>
            <p:nvSpPr>
              <p:cNvPr id="2063" name="Line 8"/>
              <p:cNvSpPr>
                <a:spLocks noChangeShapeType="1"/>
              </p:cNvSpPr>
              <p:nvPr/>
            </p:nvSpPr>
            <p:spPr bwMode="auto">
              <a:xfrm>
                <a:off x="4128" y="1776"/>
                <a:ext cx="0" cy="144"/>
              </a:xfrm>
              <a:prstGeom prst="line">
                <a:avLst/>
              </a:prstGeom>
              <a:noFill/>
              <a:ln w="76200">
                <a:solidFill>
                  <a:srgbClr val="FF0000"/>
                </a:solidFill>
                <a:round/>
                <a:headEnd/>
                <a:tailEnd type="triangle" w="med" len="med"/>
              </a:ln>
            </p:spPr>
            <p:txBody>
              <a:bodyPr/>
              <a:lstStyle/>
              <a:p>
                <a:endParaRPr lang="en-US"/>
              </a:p>
            </p:txBody>
          </p:sp>
          <p:sp>
            <p:nvSpPr>
              <p:cNvPr id="2064" name="Rectangle 9"/>
              <p:cNvSpPr>
                <a:spLocks noChangeArrowheads="1"/>
              </p:cNvSpPr>
              <p:nvPr/>
            </p:nvSpPr>
            <p:spPr bwMode="auto">
              <a:xfrm>
                <a:off x="3936" y="1296"/>
                <a:ext cx="1392" cy="240"/>
              </a:xfrm>
              <a:prstGeom prst="rect">
                <a:avLst/>
              </a:prstGeom>
              <a:noFill/>
              <a:ln w="9525">
                <a:solidFill>
                  <a:srgbClr val="FF0000"/>
                </a:solidFill>
                <a:miter lim="800000"/>
                <a:headEnd/>
                <a:tailEnd/>
              </a:ln>
            </p:spPr>
            <p:txBody>
              <a:bodyPr wrap="none" anchor="ctr"/>
              <a:lstStyle/>
              <a:p>
                <a:pPr algn="ctr"/>
                <a:r>
                  <a:rPr lang="en-US" b="1" dirty="0">
                    <a:solidFill>
                      <a:srgbClr val="FF0000"/>
                    </a:solidFill>
                  </a:rPr>
                  <a:t>Heat Exchanger</a:t>
                </a:r>
              </a:p>
            </p:txBody>
          </p:sp>
          <p:sp>
            <p:nvSpPr>
              <p:cNvPr id="2065" name="Text Box 10"/>
              <p:cNvSpPr txBox="1">
                <a:spLocks noChangeArrowheads="1"/>
              </p:cNvSpPr>
              <p:nvPr/>
            </p:nvSpPr>
            <p:spPr bwMode="auto">
              <a:xfrm>
                <a:off x="3650" y="3360"/>
                <a:ext cx="1580" cy="446"/>
              </a:xfrm>
              <a:prstGeom prst="rect">
                <a:avLst/>
              </a:prstGeom>
              <a:noFill/>
              <a:ln w="9525">
                <a:solidFill>
                  <a:srgbClr val="FF0000"/>
                </a:solidFill>
                <a:miter lim="800000"/>
                <a:headEnd/>
                <a:tailEnd/>
              </a:ln>
            </p:spPr>
            <p:txBody>
              <a:bodyPr wrap="none">
                <a:spAutoFit/>
              </a:bodyPr>
              <a:lstStyle/>
              <a:p>
                <a:r>
                  <a:rPr lang="en-US" sz="2000" b="1">
                    <a:solidFill>
                      <a:srgbClr val="FF0000"/>
                    </a:solidFill>
                  </a:rPr>
                  <a:t>Absorber</a:t>
                </a:r>
              </a:p>
              <a:p>
                <a:r>
                  <a:rPr lang="en-US" sz="2000" b="1">
                    <a:solidFill>
                      <a:srgbClr val="FF0000"/>
                    </a:solidFill>
                  </a:rPr>
                  <a:t>Thermal Compression</a:t>
                </a:r>
              </a:p>
            </p:txBody>
          </p:sp>
        </p:grpSp>
        <p:sp>
          <p:nvSpPr>
            <p:cNvPr id="2059" name="Line 11"/>
            <p:cNvSpPr>
              <a:spLocks noChangeShapeType="1"/>
            </p:cNvSpPr>
            <p:nvPr/>
          </p:nvSpPr>
          <p:spPr bwMode="auto">
            <a:xfrm>
              <a:off x="1392" y="1344"/>
              <a:ext cx="2640" cy="1200"/>
            </a:xfrm>
            <a:prstGeom prst="line">
              <a:avLst/>
            </a:prstGeom>
            <a:noFill/>
            <a:ln w="38100">
              <a:solidFill>
                <a:srgbClr val="FF0000"/>
              </a:solidFill>
              <a:round/>
              <a:headEnd/>
              <a:tailEnd/>
            </a:ln>
          </p:spPr>
          <p:txBody>
            <a:bodyPr/>
            <a:lstStyle/>
            <a:p>
              <a:endParaRPr lang="en-US"/>
            </a:p>
          </p:txBody>
        </p:sp>
        <p:sp>
          <p:nvSpPr>
            <p:cNvPr id="2060" name="Line 12"/>
            <p:cNvSpPr>
              <a:spLocks noChangeShapeType="1"/>
            </p:cNvSpPr>
            <p:nvPr/>
          </p:nvSpPr>
          <p:spPr bwMode="auto">
            <a:xfrm flipV="1">
              <a:off x="1392" y="1536"/>
              <a:ext cx="2496" cy="1008"/>
            </a:xfrm>
            <a:prstGeom prst="line">
              <a:avLst/>
            </a:prstGeom>
            <a:noFill/>
            <a:ln w="38100">
              <a:solidFill>
                <a:srgbClr val="FF0000"/>
              </a:solidFill>
              <a:round/>
              <a:headEnd/>
              <a:tailEnd/>
            </a:ln>
          </p:spPr>
          <p:txBody>
            <a:bodyPr/>
            <a:lstStyle/>
            <a:p>
              <a:endParaRPr lang="en-US"/>
            </a:p>
          </p:txBody>
        </p:sp>
      </p:grpSp>
      <p:sp>
        <p:nvSpPr>
          <p:cNvPr id="6159" name="Text Box 15"/>
          <p:cNvSpPr txBox="1">
            <a:spLocks noChangeArrowheads="1"/>
          </p:cNvSpPr>
          <p:nvPr/>
        </p:nvSpPr>
        <p:spPr bwMode="auto">
          <a:xfrm>
            <a:off x="3184525" y="3068639"/>
            <a:ext cx="841962" cy="461665"/>
          </a:xfrm>
          <a:prstGeom prst="rect">
            <a:avLst/>
          </a:prstGeom>
          <a:noFill/>
          <a:ln w="9525">
            <a:noFill/>
            <a:miter lim="800000"/>
            <a:headEnd/>
            <a:tailEnd/>
          </a:ln>
        </p:spPr>
        <p:txBody>
          <a:bodyPr wrap="none">
            <a:spAutoFit/>
          </a:bodyPr>
          <a:lstStyle/>
          <a:p>
            <a:r>
              <a:rPr lang="en-US" sz="2400" b="1">
                <a:solidFill>
                  <a:srgbClr val="0000CC"/>
                </a:solidFill>
              </a:rPr>
              <a:t>VCRS</a:t>
            </a:r>
          </a:p>
        </p:txBody>
      </p:sp>
      <p:sp>
        <p:nvSpPr>
          <p:cNvPr id="6160" name="Text Box 16"/>
          <p:cNvSpPr txBox="1">
            <a:spLocks noChangeArrowheads="1"/>
          </p:cNvSpPr>
          <p:nvPr/>
        </p:nvSpPr>
        <p:spPr bwMode="auto">
          <a:xfrm>
            <a:off x="8382001" y="2952751"/>
            <a:ext cx="1244251" cy="1200329"/>
          </a:xfrm>
          <a:prstGeom prst="rect">
            <a:avLst/>
          </a:prstGeom>
          <a:noFill/>
          <a:ln w="9525">
            <a:noFill/>
            <a:miter lim="800000"/>
            <a:headEnd/>
            <a:tailEnd/>
          </a:ln>
        </p:spPr>
        <p:txBody>
          <a:bodyPr wrap="none">
            <a:spAutoFit/>
          </a:bodyPr>
          <a:lstStyle/>
          <a:p>
            <a:r>
              <a:rPr lang="en-US" sz="2400" b="1" dirty="0">
                <a:solidFill>
                  <a:srgbClr val="CC3300"/>
                </a:solidFill>
              </a:rPr>
              <a:t>Thermal</a:t>
            </a:r>
          </a:p>
          <a:p>
            <a:r>
              <a:rPr lang="en-US" sz="2400" b="1" dirty="0">
                <a:solidFill>
                  <a:srgbClr val="CC3300"/>
                </a:solidFill>
              </a:rPr>
              <a:t>Power</a:t>
            </a:r>
          </a:p>
          <a:p>
            <a:r>
              <a:rPr lang="en-US" sz="2400" b="1" dirty="0">
                <a:solidFill>
                  <a:srgbClr val="CC3300"/>
                </a:solidFill>
              </a:rPr>
              <a:t>Plant</a:t>
            </a:r>
          </a:p>
        </p:txBody>
      </p:sp>
      <p:sp>
        <p:nvSpPr>
          <p:cNvPr id="19" name="Title 1"/>
          <p:cNvSpPr txBox="1">
            <a:spLocks/>
          </p:cNvSpPr>
          <p:nvPr/>
        </p:nvSpPr>
        <p:spPr>
          <a:xfrm>
            <a:off x="320265" y="-4378"/>
            <a:ext cx="4722000" cy="504056"/>
          </a:xfrm>
          <a:prstGeom prst="rect">
            <a:avLst/>
          </a:prstGeom>
          <a:solidFill>
            <a:schemeClr val="accent2">
              <a:lumMod val="40000"/>
              <a:lumOff val="60000"/>
            </a:schemeClr>
          </a:solidFill>
          <a:ln w="12700" cap="flat" cmpd="sng" algn="ctr">
            <a:noFill/>
            <a:prstDash val="solid"/>
            <a:miter lim="800000"/>
          </a:ln>
          <a:effectLst>
            <a:outerShdw blurRad="44450" dist="27940" dir="5400000" algn="ctr">
              <a:srgbClr val="000000">
                <a:alpha val="32000"/>
              </a:srgbClr>
            </a:outerShdw>
          </a:effectLst>
        </p:spPr>
        <p:style>
          <a:lnRef idx="2">
            <a:schemeClr val="accent2"/>
          </a:lnRef>
          <a:fillRef idx="1">
            <a:schemeClr val="lt1"/>
          </a:fillRef>
          <a:effectRef idx="0">
            <a:schemeClr val="accent2"/>
          </a:effectRef>
          <a:fontRef idx="minor">
            <a:schemeClr val="dk1"/>
          </a:fontRef>
        </p:style>
        <p:txBody>
          <a:bodyPr vert="horz" lIns="0" tIns="0" rIns="0" bIns="0" rtlCol="0" anchor="ctr">
            <a:noAutofit/>
          </a:bodyPr>
          <a:lstStyle>
            <a:defPPr>
              <a:defRPr lang="en-US"/>
            </a:defPPr>
            <a:lvl1pPr algn="ctr">
              <a:lnSpc>
                <a:spcPct val="107000"/>
              </a:lnSpc>
              <a:spcBef>
                <a:spcPts val="0"/>
              </a:spcBef>
              <a:buNone/>
              <a:defRPr sz="2800" b="1" spc="-100" baseline="0">
                <a:solidFill>
                  <a:schemeClr val="tx1"/>
                </a:solidFill>
                <a:latin typeface="Calibri" panose="020F0502020204030204" pitchFamily="34" charset="0"/>
                <a:ea typeface="Calibri" panose="020F0502020204030204" pitchFamily="34" charset="0"/>
                <a:cs typeface="Vrinda"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Vapor absorption system </a:t>
            </a:r>
          </a:p>
        </p:txBody>
      </p:sp>
      <p:sp>
        <p:nvSpPr>
          <p:cNvPr id="5" name="Slide Number Placeholder 4">
            <a:extLst>
              <a:ext uri="{FF2B5EF4-FFF2-40B4-BE49-F238E27FC236}">
                <a16:creationId xmlns:a16="http://schemas.microsoft.com/office/drawing/2014/main" id="{9C5F5218-520F-A49F-B7F0-F1D0FA92BB78}"/>
              </a:ext>
            </a:extLst>
          </p:cNvPr>
          <p:cNvSpPr>
            <a:spLocks noGrp="1"/>
          </p:cNvSpPr>
          <p:nvPr>
            <p:ph type="sldNum" sz="quarter" idx="12"/>
          </p:nvPr>
        </p:nvSpPr>
        <p:spPr/>
        <p:txBody>
          <a:bodyPr/>
          <a:lstStyle/>
          <a:p>
            <a:endParaRPr lang="en-IN" dirty="0"/>
          </a:p>
        </p:txBody>
      </p:sp>
      <p:sp>
        <p:nvSpPr>
          <p:cNvPr id="18" name="TextBox 17">
            <a:extLst>
              <a:ext uri="{FF2B5EF4-FFF2-40B4-BE49-F238E27FC236}">
                <a16:creationId xmlns:a16="http://schemas.microsoft.com/office/drawing/2014/main" id="{44C38F13-5C6D-4EA8-90B6-984FAFC0419A}"/>
              </a:ext>
            </a:extLst>
          </p:cNvPr>
          <p:cNvSpPr txBox="1"/>
          <p:nvPr/>
        </p:nvSpPr>
        <p:spPr>
          <a:xfrm>
            <a:off x="109899" y="1687275"/>
            <a:ext cx="1652065" cy="1015663"/>
          </a:xfrm>
          <a:prstGeom prst="rect">
            <a:avLst/>
          </a:prstGeom>
          <a:noFill/>
        </p:spPr>
        <p:txBody>
          <a:bodyPr wrap="square" rtlCol="0">
            <a:spAutoFit/>
          </a:bodyPr>
          <a:lstStyle/>
          <a:p>
            <a:pPr algn="ctr"/>
            <a:r>
              <a:rPr lang="en-US" dirty="0">
                <a:solidFill>
                  <a:srgbClr val="C00000"/>
                </a:solidFill>
                <a:latin typeface="Times New Roman" panose="02020603050405020304" pitchFamily="18" charset="0"/>
                <a:cs typeface="Times New Roman" panose="02020603050405020304" pitchFamily="18" charset="0"/>
              </a:rPr>
              <a:t>Working Pairs: </a:t>
            </a:r>
          </a:p>
          <a:p>
            <a:pPr algn="ctr"/>
            <a:r>
              <a:rPr lang="en-US" sz="1400" dirty="0" err="1">
                <a:solidFill>
                  <a:srgbClr val="7030A0"/>
                </a:solidFill>
                <a:latin typeface="Times New Roman" panose="02020603050405020304" pitchFamily="18" charset="0"/>
                <a:cs typeface="Times New Roman" panose="02020603050405020304" pitchFamily="18" charset="0"/>
              </a:rPr>
              <a:t>LiBr</a:t>
            </a:r>
            <a:r>
              <a:rPr lang="en-US" sz="1400" dirty="0">
                <a:solidFill>
                  <a:srgbClr val="7030A0"/>
                </a:solidFill>
                <a:latin typeface="Times New Roman" panose="02020603050405020304" pitchFamily="18" charset="0"/>
                <a:cs typeface="Times New Roman" panose="02020603050405020304" pitchFamily="18" charset="0"/>
              </a:rPr>
              <a:t> – H</a:t>
            </a:r>
            <a:r>
              <a:rPr lang="en-US" sz="1400" baseline="-25000" dirty="0">
                <a:solidFill>
                  <a:srgbClr val="7030A0"/>
                </a:solidFill>
                <a:latin typeface="Times New Roman" panose="02020603050405020304" pitchFamily="18" charset="0"/>
                <a:cs typeface="Times New Roman" panose="02020603050405020304" pitchFamily="18" charset="0"/>
              </a:rPr>
              <a:t>2</a:t>
            </a:r>
            <a:r>
              <a:rPr lang="en-US" sz="1400" dirty="0">
                <a:solidFill>
                  <a:srgbClr val="7030A0"/>
                </a:solidFill>
                <a:latin typeface="Times New Roman" panose="02020603050405020304" pitchFamily="18" charset="0"/>
                <a:cs typeface="Times New Roman" panose="02020603050405020304" pitchFamily="18" charset="0"/>
              </a:rPr>
              <a:t>O</a:t>
            </a:r>
            <a:r>
              <a:rPr lang="en-US" sz="1400" dirty="0">
                <a:latin typeface="Times New Roman" panose="02020603050405020304" pitchFamily="18" charset="0"/>
                <a:cs typeface="Times New Roman" panose="02020603050405020304" pitchFamily="18" charset="0"/>
              </a:rPr>
              <a:t> , </a:t>
            </a:r>
          </a:p>
          <a:p>
            <a:pPr algn="ctr"/>
            <a:r>
              <a:rPr lang="en-US" sz="1400" dirty="0">
                <a:solidFill>
                  <a:srgbClr val="00B0F0"/>
                </a:solidFill>
                <a:latin typeface="Times New Roman" panose="02020603050405020304" pitchFamily="18" charset="0"/>
                <a:cs typeface="Times New Roman" panose="02020603050405020304" pitchFamily="18" charset="0"/>
              </a:rPr>
              <a:t>NH</a:t>
            </a:r>
            <a:r>
              <a:rPr lang="en-US" sz="1400" baseline="-25000" dirty="0">
                <a:solidFill>
                  <a:srgbClr val="00B0F0"/>
                </a:solidFill>
                <a:latin typeface="Times New Roman" panose="02020603050405020304" pitchFamily="18" charset="0"/>
                <a:cs typeface="Times New Roman" panose="02020603050405020304" pitchFamily="18" charset="0"/>
              </a:rPr>
              <a:t>3</a:t>
            </a:r>
            <a:r>
              <a:rPr lang="en-US" sz="1400" dirty="0">
                <a:solidFill>
                  <a:srgbClr val="00B0F0"/>
                </a:solidFill>
                <a:latin typeface="Times New Roman" panose="02020603050405020304" pitchFamily="18" charset="0"/>
                <a:cs typeface="Times New Roman" panose="02020603050405020304" pitchFamily="18" charset="0"/>
              </a:rPr>
              <a:t> – H</a:t>
            </a:r>
            <a:r>
              <a:rPr lang="en-US" sz="1400" baseline="-25000" dirty="0">
                <a:solidFill>
                  <a:srgbClr val="00B0F0"/>
                </a:solidFill>
                <a:latin typeface="Times New Roman" panose="02020603050405020304" pitchFamily="18" charset="0"/>
                <a:cs typeface="Times New Roman" panose="02020603050405020304" pitchFamily="18" charset="0"/>
              </a:rPr>
              <a:t>2</a:t>
            </a:r>
            <a:r>
              <a:rPr lang="en-US" sz="1400" dirty="0">
                <a:solidFill>
                  <a:srgbClr val="00B0F0"/>
                </a:solidFill>
                <a:latin typeface="Times New Roman" panose="02020603050405020304" pitchFamily="18" charset="0"/>
                <a:cs typeface="Times New Roman" panose="02020603050405020304" pitchFamily="18" charset="0"/>
              </a:rPr>
              <a:t>O</a:t>
            </a:r>
            <a:r>
              <a:rPr lang="en-US" sz="1400" dirty="0">
                <a:latin typeface="Times New Roman" panose="02020603050405020304" pitchFamily="18" charset="0"/>
                <a:cs typeface="Times New Roman" panose="02020603050405020304" pitchFamily="18" charset="0"/>
              </a:rPr>
              <a:t>,</a:t>
            </a:r>
            <a:r>
              <a:rPr lang="en-US" sz="1400" dirty="0">
                <a:solidFill>
                  <a:srgbClr val="FF0000"/>
                </a:solidFill>
                <a:latin typeface="Times New Roman" panose="02020603050405020304" pitchFamily="18" charset="0"/>
                <a:cs typeface="Times New Roman" panose="02020603050405020304" pitchFamily="18" charset="0"/>
              </a:rPr>
              <a:t> </a:t>
            </a:r>
          </a:p>
          <a:p>
            <a:pPr algn="ctr"/>
            <a:r>
              <a:rPr lang="en-US" sz="1400" dirty="0">
                <a:solidFill>
                  <a:srgbClr val="FF0000"/>
                </a:solidFill>
                <a:latin typeface="Times New Roman" panose="02020603050405020304" pitchFamily="18" charset="0"/>
                <a:cs typeface="Times New Roman" panose="02020603050405020304" pitchFamily="18" charset="0"/>
              </a:rPr>
              <a:t>R134a -  DMAC</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21" name="Title 4">
            <a:extLst>
              <a:ext uri="{FF2B5EF4-FFF2-40B4-BE49-F238E27FC236}">
                <a16:creationId xmlns:a16="http://schemas.microsoft.com/office/drawing/2014/main" id="{E0A502CE-BB8E-4987-99CC-EC4D5D14C0DB}"/>
              </a:ext>
            </a:extLst>
          </p:cNvPr>
          <p:cNvSpPr txBox="1">
            <a:spLocks/>
          </p:cNvSpPr>
          <p:nvPr/>
        </p:nvSpPr>
        <p:spPr>
          <a:xfrm>
            <a:off x="8634266" y="0"/>
            <a:ext cx="3556526" cy="432000"/>
          </a:xfrm>
          <a:prstGeom prst="rect">
            <a:avLst/>
          </a:prstGeom>
          <a:solidFill>
            <a:schemeClr val="accent2">
              <a:lumMod val="40000"/>
              <a:lumOff val="60000"/>
            </a:schemeClr>
          </a:solidFill>
          <a:ln w="12700" cap="flat" cmpd="sng" algn="ctr">
            <a:noFill/>
            <a:prstDash val="solid"/>
            <a:miter lim="800000"/>
          </a:ln>
          <a:effectLst>
            <a:outerShdw blurRad="44450" dist="27940" dir="5400000" algn="ctr">
              <a:srgbClr val="000000">
                <a:alpha val="32000"/>
              </a:srgbClr>
            </a:outerShdw>
          </a:effectLst>
        </p:spPr>
        <p:style>
          <a:lnRef idx="2">
            <a:schemeClr val="accent2"/>
          </a:lnRef>
          <a:fillRef idx="1">
            <a:schemeClr val="lt1"/>
          </a:fillRef>
          <a:effectRef idx="0">
            <a:schemeClr val="accent2"/>
          </a:effectRef>
          <a:fontRef idx="minor">
            <a:schemeClr val="dk1"/>
          </a:fontRef>
        </p:style>
        <p:txBody>
          <a:bodyPr vert="horz" lIns="0" tIns="0" rIns="0" bIns="0" rtlCol="0" anchor="ctr">
            <a:noAutofit/>
          </a:bodyPr>
          <a:lstStyle>
            <a:lvl1pPr algn="l" defTabSz="914400" rtl="0" eaLnBrk="1" latinLnBrk="0" hangingPunct="1">
              <a:lnSpc>
                <a:spcPct val="90000"/>
              </a:lnSpc>
              <a:spcBef>
                <a:spcPct val="0"/>
              </a:spcBef>
              <a:buNone/>
              <a:defRPr sz="3200" kern="1200" spc="-100"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lnSpc>
                <a:spcPct val="107000"/>
              </a:lnSpc>
              <a:spcBef>
                <a:spcPts val="0"/>
              </a:spcBef>
            </a:pPr>
            <a:r>
              <a:rPr lang="en-US" sz="2800" b="1" dirty="0">
                <a:solidFill>
                  <a:schemeClr val="tx1"/>
                </a:solidFill>
                <a:latin typeface="Calibri" panose="020F0502020204030204" pitchFamily="34" charset="0"/>
                <a:ea typeface="Calibri" panose="020F0502020204030204" pitchFamily="34" charset="0"/>
                <a:cs typeface="Vrinda" panose="020B0502040204020203" pitchFamily="34" charset="0"/>
              </a:rPr>
              <a:t>Passive cooling </a:t>
            </a:r>
            <a:endParaRPr lang="en-IN" sz="2800" b="1" dirty="0">
              <a:solidFill>
                <a:schemeClr val="tx1"/>
              </a:solidFill>
              <a:latin typeface="Calibri" panose="020F0502020204030204" pitchFamily="34" charset="0"/>
              <a:ea typeface="Calibri" panose="020F0502020204030204" pitchFamily="34" charset="0"/>
              <a:cs typeface="Vrinda" panose="020B0502040204020203" pitchFamily="34" charset="0"/>
            </a:endParaRPr>
          </a:p>
        </p:txBody>
      </p:sp>
    </p:spTree>
    <p:extLst>
      <p:ext uri="{BB962C8B-B14F-4D97-AF65-F5344CB8AC3E}">
        <p14:creationId xmlns:p14="http://schemas.microsoft.com/office/powerpoint/2010/main" val="320835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grpId="0" nodeType="withEffect">
                                  <p:stCondLst>
                                    <p:cond delay="0"/>
                                  </p:stCondLst>
                                  <p:childTnLst>
                                    <p:animEffect transition="out" filter="fade">
                                      <p:cBhvr>
                                        <p:cTn id="6" dur="2000"/>
                                        <p:tgtEl>
                                          <p:spTgt spid="6159"/>
                                        </p:tgtEl>
                                      </p:cBhvr>
                                    </p:animEffect>
                                    <p:set>
                                      <p:cBhvr>
                                        <p:cTn id="7" dur="1" fill="hold">
                                          <p:stCondLst>
                                            <p:cond delay="1999"/>
                                          </p:stCondLst>
                                        </p:cTn>
                                        <p:tgtEl>
                                          <p:spTgt spid="615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6160"/>
                                        </p:tgtEl>
                                      </p:cBhvr>
                                    </p:animEffect>
                                    <p:set>
                                      <p:cBhvr>
                                        <p:cTn id="10" dur="1" fill="hold">
                                          <p:stCondLst>
                                            <p:cond delay="1999"/>
                                          </p:stCondLst>
                                        </p:cTn>
                                        <p:tgtEl>
                                          <p:spTgt spid="61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9" grpId="0"/>
      <p:bldP spid="616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3" descr="Electricity generation and transmission"/>
          <p:cNvPicPr>
            <a:picLocks noChangeAspect="1" noChangeArrowheads="1"/>
          </p:cNvPicPr>
          <p:nvPr/>
        </p:nvPicPr>
        <p:blipFill>
          <a:blip r:embed="rId2" cstate="print"/>
          <a:srcRect r="7033"/>
          <a:stretch>
            <a:fillRect/>
          </a:stretch>
        </p:blipFill>
        <p:spPr bwMode="auto">
          <a:xfrm>
            <a:off x="1752600" y="1133129"/>
            <a:ext cx="8610600" cy="2759075"/>
          </a:xfrm>
          <a:prstGeom prst="rect">
            <a:avLst/>
          </a:prstGeom>
          <a:noFill/>
          <a:ln w="9525">
            <a:solidFill>
              <a:srgbClr val="FF0000"/>
            </a:solidFill>
            <a:miter lim="800000"/>
            <a:headEnd/>
            <a:tailEnd/>
          </a:ln>
        </p:spPr>
      </p:pic>
      <p:pic>
        <p:nvPicPr>
          <p:cNvPr id="12291" name="Picture 3"/>
          <p:cNvPicPr>
            <a:picLocks noChangeAspect="1" noChangeArrowheads="1"/>
          </p:cNvPicPr>
          <p:nvPr/>
        </p:nvPicPr>
        <p:blipFill>
          <a:blip r:embed="rId3" cstate="print"/>
          <a:srcRect l="3171" t="6715" r="3171" b="8495"/>
          <a:stretch>
            <a:fillRect/>
          </a:stretch>
        </p:blipFill>
        <p:spPr bwMode="auto">
          <a:xfrm>
            <a:off x="2060576" y="3976165"/>
            <a:ext cx="4568825" cy="1906588"/>
          </a:xfrm>
          <a:prstGeom prst="rect">
            <a:avLst/>
          </a:prstGeom>
          <a:noFill/>
          <a:ln w="9525">
            <a:solidFill>
              <a:schemeClr val="tx1"/>
            </a:solidFill>
            <a:miter lim="800000"/>
            <a:headEnd/>
            <a:tailEnd/>
          </a:ln>
        </p:spPr>
      </p:pic>
      <p:sp>
        <p:nvSpPr>
          <p:cNvPr id="12292" name="TextBox 3"/>
          <p:cNvSpPr txBox="1">
            <a:spLocks noChangeArrowheads="1"/>
          </p:cNvSpPr>
          <p:nvPr/>
        </p:nvSpPr>
        <p:spPr bwMode="auto">
          <a:xfrm>
            <a:off x="6705600" y="3976166"/>
            <a:ext cx="3657600" cy="1871663"/>
          </a:xfrm>
          <a:prstGeom prst="rect">
            <a:avLst/>
          </a:prstGeom>
          <a:noFill/>
          <a:ln w="9525">
            <a:solidFill>
              <a:srgbClr val="FF0000"/>
            </a:solidFill>
            <a:miter lim="800000"/>
            <a:headEnd/>
            <a:tailEnd/>
          </a:ln>
        </p:spPr>
        <p:txBody>
          <a:bodyPr>
            <a:spAutoFit/>
          </a:bodyPr>
          <a:lstStyle/>
          <a:p>
            <a:r>
              <a:rPr lang="en-US" b="1" u="sng" dirty="0"/>
              <a:t>Expected losses in power lines</a:t>
            </a:r>
          </a:p>
          <a:p>
            <a:endParaRPr lang="en-US" sz="800" b="1" u="sng" dirty="0"/>
          </a:p>
          <a:p>
            <a:r>
              <a:rPr lang="en-US" b="1" dirty="0"/>
              <a:t>Power plant  loss   	:  70%</a:t>
            </a:r>
          </a:p>
          <a:p>
            <a:r>
              <a:rPr lang="en-US" b="1" i="1" dirty="0"/>
              <a:t>(Efficiency = 30%)</a:t>
            </a:r>
          </a:p>
          <a:p>
            <a:r>
              <a:rPr lang="en-US" b="1" dirty="0"/>
              <a:t>Generator Loss      	:    5%</a:t>
            </a:r>
          </a:p>
          <a:p>
            <a:r>
              <a:rPr lang="en-US" b="1" dirty="0"/>
              <a:t>T &amp;D Loss               	:  30%</a:t>
            </a:r>
          </a:p>
          <a:p>
            <a:r>
              <a:rPr lang="en-US" b="1" dirty="0"/>
              <a:t>End Equipment loss	:  10%</a:t>
            </a:r>
          </a:p>
        </p:txBody>
      </p:sp>
      <p:sp>
        <p:nvSpPr>
          <p:cNvPr id="12293" name="TextBox 7"/>
          <p:cNvSpPr txBox="1">
            <a:spLocks noChangeArrowheads="1"/>
          </p:cNvSpPr>
          <p:nvPr/>
        </p:nvSpPr>
        <p:spPr bwMode="auto">
          <a:xfrm>
            <a:off x="1752600" y="5885656"/>
            <a:ext cx="4701928" cy="369332"/>
          </a:xfrm>
          <a:prstGeom prst="rect">
            <a:avLst/>
          </a:prstGeom>
          <a:noFill/>
          <a:ln w="9525">
            <a:noFill/>
            <a:miter lim="800000"/>
            <a:headEnd/>
            <a:tailEnd/>
          </a:ln>
        </p:spPr>
        <p:txBody>
          <a:bodyPr wrap="none">
            <a:spAutoFit/>
          </a:bodyPr>
          <a:lstStyle/>
          <a:p>
            <a:r>
              <a:rPr lang="en-US" b="1" dirty="0"/>
              <a:t>25 kW – 7.5 kW – 6.75 kW – 4.75 kW – 4.25 kW</a:t>
            </a:r>
          </a:p>
        </p:txBody>
      </p:sp>
      <p:sp>
        <p:nvSpPr>
          <p:cNvPr id="9" name="Rectangle 8"/>
          <p:cNvSpPr/>
          <p:nvPr/>
        </p:nvSpPr>
        <p:spPr>
          <a:xfrm>
            <a:off x="1903040" y="6245696"/>
            <a:ext cx="8153400" cy="457200"/>
          </a:xfrm>
          <a:prstGeom prst="rect">
            <a:avLst/>
          </a:prstGeom>
          <a:blipFill>
            <a:blip r:embed="rId4" cstate="print"/>
            <a:tile tx="0" ty="0" sx="100000" sy="100000" flip="none" algn="tl"/>
          </a:blipFill>
        </p:spPr>
        <p:style>
          <a:lnRef idx="0">
            <a:schemeClr val="dk1"/>
          </a:lnRef>
          <a:fillRef idx="3">
            <a:schemeClr val="dk1"/>
          </a:fillRef>
          <a:effectRef idx="3">
            <a:schemeClr val="dk1"/>
          </a:effectRef>
          <a:fontRef idx="minor">
            <a:schemeClr val="lt1"/>
          </a:fontRef>
        </p:style>
        <p:txBody>
          <a:bodyPr anchor="ctr"/>
          <a:lstStyle/>
          <a:p>
            <a:pPr algn="ctr">
              <a:defRPr/>
            </a:pPr>
            <a:r>
              <a:rPr lang="en-US" sz="2800" dirty="0">
                <a:solidFill>
                  <a:schemeClr val="bg1"/>
                </a:solidFill>
              </a:rPr>
              <a:t>Heat Source to Site Power Factor: 4.25/25 = </a:t>
            </a:r>
            <a:r>
              <a:rPr lang="en-US" sz="2800" dirty="0">
                <a:solidFill>
                  <a:srgbClr val="00B0F0"/>
                </a:solidFill>
              </a:rPr>
              <a:t>0.17</a:t>
            </a:r>
          </a:p>
        </p:txBody>
      </p:sp>
      <p:sp>
        <p:nvSpPr>
          <p:cNvPr id="12295" name="Text Box 7"/>
          <p:cNvSpPr txBox="1">
            <a:spLocks noChangeArrowheads="1"/>
          </p:cNvSpPr>
          <p:nvPr/>
        </p:nvSpPr>
        <p:spPr bwMode="auto">
          <a:xfrm>
            <a:off x="2538674" y="701081"/>
            <a:ext cx="7373750" cy="461665"/>
          </a:xfrm>
          <a:prstGeom prst="rect">
            <a:avLst/>
          </a:prstGeom>
          <a:noFill/>
          <a:ln w="9525">
            <a:noFill/>
            <a:miter lim="800000"/>
            <a:headEnd/>
            <a:tailEnd/>
          </a:ln>
        </p:spPr>
        <p:txBody>
          <a:bodyPr wrap="none">
            <a:spAutoFit/>
          </a:bodyPr>
          <a:lstStyle/>
          <a:p>
            <a:r>
              <a:rPr lang="en-US" sz="2400" b="1" dirty="0">
                <a:solidFill>
                  <a:srgbClr val="C00000"/>
                </a:solidFill>
              </a:rPr>
              <a:t>Power generation – Transmission – Compression Cooling</a:t>
            </a:r>
          </a:p>
        </p:txBody>
      </p:sp>
      <p:sp>
        <p:nvSpPr>
          <p:cNvPr id="2" name="Slide Number Placeholder 1">
            <a:extLst>
              <a:ext uri="{FF2B5EF4-FFF2-40B4-BE49-F238E27FC236}">
                <a16:creationId xmlns:a16="http://schemas.microsoft.com/office/drawing/2014/main" id="{E563EF4A-8D6E-3C4E-5643-4A6EA60B4BFF}"/>
              </a:ext>
            </a:extLst>
          </p:cNvPr>
          <p:cNvSpPr>
            <a:spLocks noGrp="1"/>
          </p:cNvSpPr>
          <p:nvPr>
            <p:ph type="sldNum" sz="quarter" idx="12"/>
          </p:nvPr>
        </p:nvSpPr>
        <p:spPr/>
        <p:txBody>
          <a:bodyPr/>
          <a:lstStyle/>
          <a:p>
            <a:endParaRPr lang="en-IN" dirty="0"/>
          </a:p>
        </p:txBody>
      </p:sp>
      <p:sp>
        <p:nvSpPr>
          <p:cNvPr id="10" name="Title 1">
            <a:extLst>
              <a:ext uri="{FF2B5EF4-FFF2-40B4-BE49-F238E27FC236}">
                <a16:creationId xmlns:a16="http://schemas.microsoft.com/office/drawing/2014/main" id="{7BD9E877-D3AE-44CA-BFDD-9747A4D4AD32}"/>
              </a:ext>
            </a:extLst>
          </p:cNvPr>
          <p:cNvSpPr txBox="1">
            <a:spLocks/>
          </p:cNvSpPr>
          <p:nvPr/>
        </p:nvSpPr>
        <p:spPr>
          <a:xfrm>
            <a:off x="320265" y="-4378"/>
            <a:ext cx="4722000" cy="504056"/>
          </a:xfrm>
          <a:prstGeom prst="rect">
            <a:avLst/>
          </a:prstGeom>
          <a:solidFill>
            <a:schemeClr val="accent2">
              <a:lumMod val="40000"/>
              <a:lumOff val="60000"/>
            </a:schemeClr>
          </a:solidFill>
          <a:ln w="12700" cap="flat" cmpd="sng" algn="ctr">
            <a:noFill/>
            <a:prstDash val="solid"/>
            <a:miter lim="800000"/>
          </a:ln>
          <a:effectLst>
            <a:outerShdw blurRad="44450" dist="27940" dir="5400000" algn="ctr">
              <a:srgbClr val="000000">
                <a:alpha val="32000"/>
              </a:srgbClr>
            </a:outerShdw>
          </a:effectLst>
        </p:spPr>
        <p:style>
          <a:lnRef idx="2">
            <a:schemeClr val="accent2"/>
          </a:lnRef>
          <a:fillRef idx="1">
            <a:schemeClr val="lt1"/>
          </a:fillRef>
          <a:effectRef idx="0">
            <a:schemeClr val="accent2"/>
          </a:effectRef>
          <a:fontRef idx="minor">
            <a:schemeClr val="dk1"/>
          </a:fontRef>
        </p:style>
        <p:txBody>
          <a:bodyPr vert="horz" lIns="0" tIns="0" rIns="0" bIns="0" rtlCol="0" anchor="ctr">
            <a:noAutofit/>
          </a:bodyPr>
          <a:lstStyle>
            <a:defPPr>
              <a:defRPr lang="en-US"/>
            </a:defPPr>
            <a:lvl1pPr algn="ctr">
              <a:lnSpc>
                <a:spcPct val="107000"/>
              </a:lnSpc>
              <a:spcBef>
                <a:spcPts val="0"/>
              </a:spcBef>
              <a:buNone/>
              <a:defRPr sz="2800" b="1" spc="-100" baseline="0">
                <a:solidFill>
                  <a:schemeClr val="tx1"/>
                </a:solidFill>
                <a:latin typeface="Calibri" panose="020F0502020204030204" pitchFamily="34" charset="0"/>
                <a:ea typeface="Calibri" panose="020F0502020204030204" pitchFamily="34" charset="0"/>
                <a:cs typeface="Vrinda"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Vapor absorption system </a:t>
            </a:r>
          </a:p>
        </p:txBody>
      </p:sp>
      <p:sp>
        <p:nvSpPr>
          <p:cNvPr id="12" name="Title 4">
            <a:extLst>
              <a:ext uri="{FF2B5EF4-FFF2-40B4-BE49-F238E27FC236}">
                <a16:creationId xmlns:a16="http://schemas.microsoft.com/office/drawing/2014/main" id="{C5BE4AB0-9B30-4C03-A3BD-04A639BA0755}"/>
              </a:ext>
            </a:extLst>
          </p:cNvPr>
          <p:cNvSpPr txBox="1">
            <a:spLocks/>
          </p:cNvSpPr>
          <p:nvPr/>
        </p:nvSpPr>
        <p:spPr>
          <a:xfrm>
            <a:off x="8634266" y="0"/>
            <a:ext cx="3556526" cy="432000"/>
          </a:xfrm>
          <a:prstGeom prst="rect">
            <a:avLst/>
          </a:prstGeom>
          <a:solidFill>
            <a:schemeClr val="accent2">
              <a:lumMod val="40000"/>
              <a:lumOff val="60000"/>
            </a:schemeClr>
          </a:solidFill>
          <a:ln w="12700" cap="flat" cmpd="sng" algn="ctr">
            <a:noFill/>
            <a:prstDash val="solid"/>
            <a:miter lim="800000"/>
          </a:ln>
          <a:effectLst>
            <a:outerShdw blurRad="44450" dist="27940" dir="5400000" algn="ctr">
              <a:srgbClr val="000000">
                <a:alpha val="32000"/>
              </a:srgbClr>
            </a:outerShdw>
          </a:effectLst>
        </p:spPr>
        <p:style>
          <a:lnRef idx="2">
            <a:schemeClr val="accent2"/>
          </a:lnRef>
          <a:fillRef idx="1">
            <a:schemeClr val="lt1"/>
          </a:fillRef>
          <a:effectRef idx="0">
            <a:schemeClr val="accent2"/>
          </a:effectRef>
          <a:fontRef idx="minor">
            <a:schemeClr val="dk1"/>
          </a:fontRef>
        </p:style>
        <p:txBody>
          <a:bodyPr vert="horz" lIns="0" tIns="0" rIns="0" bIns="0" rtlCol="0" anchor="ctr">
            <a:noAutofit/>
          </a:bodyPr>
          <a:lstStyle>
            <a:lvl1pPr algn="l" defTabSz="914400" rtl="0" eaLnBrk="1" latinLnBrk="0" hangingPunct="1">
              <a:lnSpc>
                <a:spcPct val="90000"/>
              </a:lnSpc>
              <a:spcBef>
                <a:spcPct val="0"/>
              </a:spcBef>
              <a:buNone/>
              <a:defRPr sz="3200" kern="1200" spc="-100"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lnSpc>
                <a:spcPct val="107000"/>
              </a:lnSpc>
              <a:spcBef>
                <a:spcPts val="0"/>
              </a:spcBef>
            </a:pPr>
            <a:r>
              <a:rPr lang="en-US" sz="2800" b="1" dirty="0">
                <a:solidFill>
                  <a:schemeClr val="tx1"/>
                </a:solidFill>
                <a:latin typeface="Calibri" panose="020F0502020204030204" pitchFamily="34" charset="0"/>
                <a:ea typeface="Calibri" panose="020F0502020204030204" pitchFamily="34" charset="0"/>
                <a:cs typeface="Vrinda" panose="020B0502040204020203" pitchFamily="34" charset="0"/>
              </a:rPr>
              <a:t>Passive cooling </a:t>
            </a:r>
            <a:endParaRPr lang="en-IN" sz="2800" b="1" dirty="0">
              <a:solidFill>
                <a:schemeClr val="tx1"/>
              </a:solidFill>
              <a:latin typeface="Calibri" panose="020F0502020204030204" pitchFamily="34" charset="0"/>
              <a:ea typeface="Calibri" panose="020F0502020204030204" pitchFamily="34" charset="0"/>
              <a:cs typeface="Vrinda" panose="020B0502040204020203" pitchFamily="34" charset="0"/>
            </a:endParaRPr>
          </a:p>
        </p:txBody>
      </p:sp>
    </p:spTree>
    <p:extLst>
      <p:ext uri="{BB962C8B-B14F-4D97-AF65-F5344CB8AC3E}">
        <p14:creationId xmlns:p14="http://schemas.microsoft.com/office/powerpoint/2010/main" val="265244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040381D1-CC56-4801-9687-C42B993099FD}"/>
              </a:ext>
            </a:extLst>
          </p:cNvPr>
          <p:cNvSpPr>
            <a:spLocks noGrp="1"/>
          </p:cNvSpPr>
          <p:nvPr>
            <p:ph type="body" idx="1"/>
          </p:nvPr>
        </p:nvSpPr>
        <p:spPr>
          <a:xfrm>
            <a:off x="0" y="828910"/>
            <a:ext cx="5472000" cy="360000"/>
          </a:xfrm>
          <a:solidFill>
            <a:schemeClr val="accent2">
              <a:lumMod val="40000"/>
              <a:lumOff val="60000"/>
            </a:schemeClr>
          </a:solidFill>
          <a:ln w="12700" cap="flat" cmpd="sng" algn="ctr">
            <a:noFill/>
            <a:prstDash val="solid"/>
            <a:miter lim="800000"/>
          </a:ln>
          <a:effectLst>
            <a:outerShdw blurRad="44450" dist="27940" dir="5400000" algn="ctr">
              <a:srgbClr val="000000">
                <a:alpha val="32000"/>
              </a:srgbClr>
            </a:outerShdw>
          </a:effectLst>
        </p:spPr>
        <p:style>
          <a:lnRef idx="2">
            <a:schemeClr val="accent2"/>
          </a:lnRef>
          <a:fillRef idx="1">
            <a:schemeClr val="lt1"/>
          </a:fillRef>
          <a:effectRef idx="0">
            <a:schemeClr val="accent2"/>
          </a:effectRef>
          <a:fontRef idx="minor">
            <a:schemeClr val="dk1"/>
          </a:fontRef>
        </p:style>
        <p:txBody>
          <a:bodyPr vert="horz" lIns="0" tIns="0" rIns="0" bIns="0" rtlCol="0" anchor="ctr">
            <a:noAutofit/>
          </a:bodyPr>
          <a:lstStyle/>
          <a:p>
            <a:pPr algn="ctr">
              <a:lnSpc>
                <a:spcPct val="107000"/>
              </a:lnSpc>
              <a:spcBef>
                <a:spcPts val="0"/>
              </a:spcBef>
            </a:pPr>
            <a:r>
              <a:rPr lang="en-IN" sz="2800" spc="-100" dirty="0">
                <a:solidFill>
                  <a:schemeClr val="tx1"/>
                </a:solidFill>
                <a:latin typeface="Calibri" panose="020F0502020204030204" pitchFamily="34" charset="0"/>
                <a:ea typeface="Calibri" panose="020F0502020204030204" pitchFamily="34" charset="0"/>
                <a:cs typeface="Vrinda" panose="020B0502040204020203" pitchFamily="34" charset="0"/>
              </a:rPr>
              <a:t>Trombe wall / Solar chimney</a:t>
            </a:r>
          </a:p>
        </p:txBody>
      </p:sp>
      <p:sp>
        <p:nvSpPr>
          <p:cNvPr id="3" name="Slide Number Placeholder 2">
            <a:extLst>
              <a:ext uri="{FF2B5EF4-FFF2-40B4-BE49-F238E27FC236}">
                <a16:creationId xmlns:a16="http://schemas.microsoft.com/office/drawing/2014/main" id="{C385E559-C7A9-402F-877E-A339D205F25F}"/>
              </a:ext>
            </a:extLst>
          </p:cNvPr>
          <p:cNvSpPr>
            <a:spLocks noGrp="1"/>
          </p:cNvSpPr>
          <p:nvPr>
            <p:ph type="sldNum" sz="quarter" idx="11"/>
          </p:nvPr>
        </p:nvSpPr>
        <p:spPr/>
        <p:txBody>
          <a:bodyPr/>
          <a:lstStyle/>
          <a:p>
            <a:fld id="{19B51A1E-902D-48AF-9020-955120F399B6}" type="slidenum">
              <a:rPr lang="en-US" noProof="0" smtClean="0"/>
              <a:pPr/>
              <a:t>5</a:t>
            </a:fld>
            <a:endParaRPr lang="en-US" noProof="0" dirty="0"/>
          </a:p>
        </p:txBody>
      </p:sp>
      <p:pic>
        <p:nvPicPr>
          <p:cNvPr id="6" name="Picture 5">
            <a:extLst>
              <a:ext uri="{FF2B5EF4-FFF2-40B4-BE49-F238E27FC236}">
                <a16:creationId xmlns:a16="http://schemas.microsoft.com/office/drawing/2014/main" id="{00068F38-E8E6-4C72-B4DD-4AF041DC8996}"/>
              </a:ext>
            </a:extLst>
          </p:cNvPr>
          <p:cNvPicPr>
            <a:picLocks noChangeAspect="1"/>
          </p:cNvPicPr>
          <p:nvPr/>
        </p:nvPicPr>
        <p:blipFill rotWithShape="1">
          <a:blip r:embed="rId2"/>
          <a:srcRect t="7929"/>
          <a:stretch/>
        </p:blipFill>
        <p:spPr>
          <a:xfrm>
            <a:off x="1672839" y="1945819"/>
            <a:ext cx="8039748" cy="4775656"/>
          </a:xfrm>
          <a:prstGeom prst="rect">
            <a:avLst/>
          </a:prstGeom>
        </p:spPr>
      </p:pic>
      <p:sp>
        <p:nvSpPr>
          <p:cNvPr id="7" name="Title 4">
            <a:extLst>
              <a:ext uri="{FF2B5EF4-FFF2-40B4-BE49-F238E27FC236}">
                <a16:creationId xmlns:a16="http://schemas.microsoft.com/office/drawing/2014/main" id="{2D876171-1908-4E09-8C51-465F89E3D702}"/>
              </a:ext>
            </a:extLst>
          </p:cNvPr>
          <p:cNvSpPr txBox="1">
            <a:spLocks/>
          </p:cNvSpPr>
          <p:nvPr/>
        </p:nvSpPr>
        <p:spPr>
          <a:xfrm>
            <a:off x="8634266" y="0"/>
            <a:ext cx="3556526" cy="432000"/>
          </a:xfrm>
          <a:prstGeom prst="rect">
            <a:avLst/>
          </a:prstGeom>
          <a:solidFill>
            <a:schemeClr val="accent2">
              <a:lumMod val="40000"/>
              <a:lumOff val="60000"/>
            </a:schemeClr>
          </a:solidFill>
          <a:ln w="12700" cap="flat" cmpd="sng" algn="ctr">
            <a:noFill/>
            <a:prstDash val="solid"/>
            <a:miter lim="800000"/>
          </a:ln>
          <a:effectLst>
            <a:outerShdw blurRad="44450" dist="27940" dir="5400000" algn="ctr">
              <a:srgbClr val="000000">
                <a:alpha val="32000"/>
              </a:srgbClr>
            </a:outerShdw>
          </a:effectLst>
        </p:spPr>
        <p:style>
          <a:lnRef idx="2">
            <a:schemeClr val="accent2"/>
          </a:lnRef>
          <a:fillRef idx="1">
            <a:schemeClr val="lt1"/>
          </a:fillRef>
          <a:effectRef idx="0">
            <a:schemeClr val="accent2"/>
          </a:effectRef>
          <a:fontRef idx="minor">
            <a:schemeClr val="dk1"/>
          </a:fontRef>
        </p:style>
        <p:txBody>
          <a:bodyPr vert="horz" lIns="0" tIns="0" rIns="0" bIns="0" rtlCol="0" anchor="ctr">
            <a:noAutofit/>
          </a:bodyPr>
          <a:lstStyle>
            <a:lvl1pPr algn="l" defTabSz="914400" rtl="0" eaLnBrk="1" latinLnBrk="0" hangingPunct="1">
              <a:lnSpc>
                <a:spcPct val="90000"/>
              </a:lnSpc>
              <a:spcBef>
                <a:spcPct val="0"/>
              </a:spcBef>
              <a:buNone/>
              <a:defRPr sz="3200" kern="1200" spc="-100"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lnSpc>
                <a:spcPct val="107000"/>
              </a:lnSpc>
              <a:spcBef>
                <a:spcPts val="0"/>
              </a:spcBef>
            </a:pPr>
            <a:r>
              <a:rPr lang="en-US" sz="2800" b="1" dirty="0">
                <a:solidFill>
                  <a:schemeClr val="tx1"/>
                </a:solidFill>
                <a:latin typeface="Calibri" panose="020F0502020204030204" pitchFamily="34" charset="0"/>
                <a:ea typeface="Calibri" panose="020F0502020204030204" pitchFamily="34" charset="0"/>
                <a:cs typeface="Vrinda" panose="020B0502040204020203" pitchFamily="34" charset="0"/>
              </a:rPr>
              <a:t>Ventilation cooling </a:t>
            </a:r>
            <a:endParaRPr lang="en-IN" sz="2800" b="1" dirty="0">
              <a:solidFill>
                <a:schemeClr val="tx1"/>
              </a:solidFill>
              <a:latin typeface="Calibri" panose="020F0502020204030204" pitchFamily="34" charset="0"/>
              <a:ea typeface="Calibri" panose="020F0502020204030204" pitchFamily="34" charset="0"/>
              <a:cs typeface="Vrinda" panose="020B0502040204020203" pitchFamily="34" charset="0"/>
            </a:endParaRPr>
          </a:p>
        </p:txBody>
      </p:sp>
    </p:spTree>
    <p:extLst>
      <p:ext uri="{BB962C8B-B14F-4D97-AF65-F5344CB8AC3E}">
        <p14:creationId xmlns:p14="http://schemas.microsoft.com/office/powerpoint/2010/main" val="3311522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C20FA-1DA1-4329-A8B7-D5B382AC09FF}"/>
              </a:ext>
            </a:extLst>
          </p:cNvPr>
          <p:cNvSpPr>
            <a:spLocks noGrp="1"/>
          </p:cNvSpPr>
          <p:nvPr>
            <p:ph type="title"/>
          </p:nvPr>
        </p:nvSpPr>
        <p:spPr>
          <a:xfrm>
            <a:off x="180141" y="833320"/>
            <a:ext cx="2346034" cy="432000"/>
          </a:xfrm>
          <a:solidFill>
            <a:schemeClr val="accent2">
              <a:lumMod val="40000"/>
              <a:lumOff val="60000"/>
            </a:schemeClr>
          </a:solidFill>
          <a:ln w="12700" cap="flat" cmpd="sng" algn="ctr">
            <a:noFill/>
            <a:prstDash val="solid"/>
            <a:miter lim="800000"/>
          </a:ln>
          <a:effectLst>
            <a:outerShdw blurRad="44450" dist="27940" dir="5400000" algn="ctr">
              <a:srgbClr val="000000">
                <a:alpha val="32000"/>
              </a:srgbClr>
            </a:outerShdw>
          </a:effectLst>
        </p:spPr>
        <p:style>
          <a:lnRef idx="2">
            <a:schemeClr val="accent2"/>
          </a:lnRef>
          <a:fillRef idx="1">
            <a:schemeClr val="lt1"/>
          </a:fillRef>
          <a:effectRef idx="0">
            <a:schemeClr val="accent2"/>
          </a:effectRef>
          <a:fontRef idx="minor">
            <a:schemeClr val="dk1"/>
          </a:fontRef>
        </p:style>
        <p:txBody>
          <a:bodyPr vert="horz" lIns="0" tIns="0" rIns="0" bIns="0" rtlCol="0" anchor="ctr">
            <a:noAutofit/>
          </a:bodyPr>
          <a:lstStyle/>
          <a:p>
            <a:pPr algn="ctr">
              <a:lnSpc>
                <a:spcPct val="107000"/>
              </a:lnSpc>
              <a:spcBef>
                <a:spcPts val="0"/>
              </a:spcBef>
              <a:buClr>
                <a:schemeClr val="accent1"/>
              </a:buClr>
              <a:buFont typeface="Calibri" panose="020F0502020204030204" pitchFamily="34" charset="0"/>
            </a:pPr>
            <a:r>
              <a:rPr lang="en-IN" sz="2800" b="1" dirty="0">
                <a:solidFill>
                  <a:schemeClr val="tx1"/>
                </a:solidFill>
                <a:latin typeface="Calibri" panose="020F0502020204030204" pitchFamily="34" charset="0"/>
                <a:ea typeface="Calibri" panose="020F0502020204030204" pitchFamily="34" charset="0"/>
                <a:cs typeface="Vrinda" panose="020B0502040204020203" pitchFamily="34" charset="0"/>
              </a:rPr>
              <a:t>Wind tower </a:t>
            </a:r>
          </a:p>
        </p:txBody>
      </p:sp>
      <p:sp>
        <p:nvSpPr>
          <p:cNvPr id="3" name="Footer Placeholder 2">
            <a:extLst>
              <a:ext uri="{FF2B5EF4-FFF2-40B4-BE49-F238E27FC236}">
                <a16:creationId xmlns:a16="http://schemas.microsoft.com/office/drawing/2014/main" id="{50615167-113A-4327-8BEC-AA2BAC225829}"/>
              </a:ext>
            </a:extLst>
          </p:cNvPr>
          <p:cNvSpPr>
            <a:spLocks noGrp="1"/>
          </p:cNvSpPr>
          <p:nvPr>
            <p:ph type="ftr" sz="quarter" idx="10"/>
          </p:nvPr>
        </p:nvSpPr>
        <p:spPr/>
        <p:txBody>
          <a:bodyPr/>
          <a:lstStyle/>
          <a:p>
            <a:r>
              <a:rPr lang="en-US" dirty="0"/>
              <a:t>Strategies for Space Cooling</a:t>
            </a:r>
          </a:p>
        </p:txBody>
      </p:sp>
      <p:sp>
        <p:nvSpPr>
          <p:cNvPr id="4" name="Slide Number Placeholder 3">
            <a:extLst>
              <a:ext uri="{FF2B5EF4-FFF2-40B4-BE49-F238E27FC236}">
                <a16:creationId xmlns:a16="http://schemas.microsoft.com/office/drawing/2014/main" id="{DDDA8375-A44F-4B2E-B5BD-8AA46E3C8499}"/>
              </a:ext>
            </a:extLst>
          </p:cNvPr>
          <p:cNvSpPr>
            <a:spLocks noGrp="1"/>
          </p:cNvSpPr>
          <p:nvPr>
            <p:ph type="sldNum" sz="quarter" idx="11"/>
          </p:nvPr>
        </p:nvSpPr>
        <p:spPr/>
        <p:txBody>
          <a:bodyPr/>
          <a:lstStyle/>
          <a:p>
            <a:fld id="{19B51A1E-902D-48AF-9020-955120F399B6}" type="slidenum">
              <a:rPr lang="en-US" noProof="0" smtClean="0"/>
              <a:pPr/>
              <a:t>6</a:t>
            </a:fld>
            <a:endParaRPr lang="en-US" noProof="0" dirty="0"/>
          </a:p>
        </p:txBody>
      </p:sp>
      <p:pic>
        <p:nvPicPr>
          <p:cNvPr id="5" name="Picture 4">
            <a:extLst>
              <a:ext uri="{FF2B5EF4-FFF2-40B4-BE49-F238E27FC236}">
                <a16:creationId xmlns:a16="http://schemas.microsoft.com/office/drawing/2014/main" id="{773AFA56-7C11-4965-BAE0-10FEFF7080BD}"/>
              </a:ext>
            </a:extLst>
          </p:cNvPr>
          <p:cNvPicPr>
            <a:picLocks noChangeAspect="1"/>
          </p:cNvPicPr>
          <p:nvPr/>
        </p:nvPicPr>
        <p:blipFill rotWithShape="1">
          <a:blip r:embed="rId2"/>
          <a:srcRect t="6299"/>
          <a:stretch/>
        </p:blipFill>
        <p:spPr>
          <a:xfrm>
            <a:off x="3288319" y="481418"/>
            <a:ext cx="5791026" cy="6272217"/>
          </a:xfrm>
          <a:prstGeom prst="rect">
            <a:avLst/>
          </a:prstGeom>
        </p:spPr>
      </p:pic>
      <p:sp>
        <p:nvSpPr>
          <p:cNvPr id="6" name="Title 4">
            <a:extLst>
              <a:ext uri="{FF2B5EF4-FFF2-40B4-BE49-F238E27FC236}">
                <a16:creationId xmlns:a16="http://schemas.microsoft.com/office/drawing/2014/main" id="{510505ED-434C-4C04-B263-E204BE2E8E03}"/>
              </a:ext>
            </a:extLst>
          </p:cNvPr>
          <p:cNvSpPr txBox="1">
            <a:spLocks/>
          </p:cNvSpPr>
          <p:nvPr/>
        </p:nvSpPr>
        <p:spPr>
          <a:xfrm>
            <a:off x="8634266" y="0"/>
            <a:ext cx="3556526" cy="432000"/>
          </a:xfrm>
          <a:prstGeom prst="rect">
            <a:avLst/>
          </a:prstGeom>
          <a:solidFill>
            <a:schemeClr val="accent2">
              <a:lumMod val="40000"/>
              <a:lumOff val="60000"/>
            </a:schemeClr>
          </a:solidFill>
          <a:ln w="12700" cap="flat" cmpd="sng" algn="ctr">
            <a:noFill/>
            <a:prstDash val="solid"/>
            <a:miter lim="800000"/>
          </a:ln>
          <a:effectLst>
            <a:outerShdw blurRad="44450" dist="27940" dir="5400000" algn="ctr">
              <a:srgbClr val="000000">
                <a:alpha val="32000"/>
              </a:srgbClr>
            </a:outerShdw>
          </a:effectLst>
        </p:spPr>
        <p:style>
          <a:lnRef idx="2">
            <a:schemeClr val="accent2"/>
          </a:lnRef>
          <a:fillRef idx="1">
            <a:schemeClr val="lt1"/>
          </a:fillRef>
          <a:effectRef idx="0">
            <a:schemeClr val="accent2"/>
          </a:effectRef>
          <a:fontRef idx="minor">
            <a:schemeClr val="dk1"/>
          </a:fontRef>
        </p:style>
        <p:txBody>
          <a:bodyPr vert="horz" lIns="0" tIns="0" rIns="0" bIns="0" rtlCol="0" anchor="ctr">
            <a:noAutofit/>
          </a:bodyPr>
          <a:lstStyle>
            <a:lvl1pPr algn="l" defTabSz="914400" rtl="0" eaLnBrk="1" latinLnBrk="0" hangingPunct="1">
              <a:lnSpc>
                <a:spcPct val="90000"/>
              </a:lnSpc>
              <a:spcBef>
                <a:spcPct val="0"/>
              </a:spcBef>
              <a:buNone/>
              <a:defRPr sz="3200" kern="1200" spc="-100"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lnSpc>
                <a:spcPct val="107000"/>
              </a:lnSpc>
              <a:spcBef>
                <a:spcPts val="0"/>
              </a:spcBef>
            </a:pPr>
            <a:r>
              <a:rPr lang="en-US" sz="2800" b="1" dirty="0">
                <a:solidFill>
                  <a:schemeClr val="tx1"/>
                </a:solidFill>
                <a:latin typeface="Calibri" panose="020F0502020204030204" pitchFamily="34" charset="0"/>
                <a:ea typeface="Calibri" panose="020F0502020204030204" pitchFamily="34" charset="0"/>
                <a:cs typeface="Vrinda" panose="020B0502040204020203" pitchFamily="34" charset="0"/>
              </a:rPr>
              <a:t>Ventilation cooling </a:t>
            </a:r>
            <a:endParaRPr lang="en-IN" sz="2800" b="1" dirty="0">
              <a:solidFill>
                <a:schemeClr val="tx1"/>
              </a:solidFill>
              <a:latin typeface="Calibri" panose="020F0502020204030204" pitchFamily="34" charset="0"/>
              <a:ea typeface="Calibri" panose="020F0502020204030204" pitchFamily="34" charset="0"/>
              <a:cs typeface="Vrinda" panose="020B0502040204020203" pitchFamily="34" charset="0"/>
            </a:endParaRPr>
          </a:p>
        </p:txBody>
      </p:sp>
    </p:spTree>
    <p:extLst>
      <p:ext uri="{BB962C8B-B14F-4D97-AF65-F5344CB8AC3E}">
        <p14:creationId xmlns:p14="http://schemas.microsoft.com/office/powerpoint/2010/main" val="257862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213BE-E36C-49B4-B3E2-4143C9318647}"/>
              </a:ext>
            </a:extLst>
          </p:cNvPr>
          <p:cNvSpPr>
            <a:spLocks noGrp="1"/>
          </p:cNvSpPr>
          <p:nvPr>
            <p:ph type="title"/>
          </p:nvPr>
        </p:nvSpPr>
        <p:spPr>
          <a:xfrm>
            <a:off x="0" y="466343"/>
            <a:ext cx="12192000" cy="1362113"/>
          </a:xfrm>
        </p:spPr>
        <p:txBody>
          <a:bodyPr/>
          <a:lstStyle/>
          <a:p>
            <a:r>
              <a:rPr lang="en-IN" dirty="0"/>
              <a:t>Estimate the energy demand (EER) of an air-conditioner </a:t>
            </a:r>
          </a:p>
        </p:txBody>
      </p:sp>
      <p:sp>
        <p:nvSpPr>
          <p:cNvPr id="3" name="Content Placeholder 2">
            <a:extLst>
              <a:ext uri="{FF2B5EF4-FFF2-40B4-BE49-F238E27FC236}">
                <a16:creationId xmlns:a16="http://schemas.microsoft.com/office/drawing/2014/main" id="{119E6A4C-0379-48CF-AF1E-CFC2F98F1C8D}"/>
              </a:ext>
            </a:extLst>
          </p:cNvPr>
          <p:cNvSpPr>
            <a:spLocks noGrp="1"/>
          </p:cNvSpPr>
          <p:nvPr>
            <p:ph idx="1"/>
          </p:nvPr>
        </p:nvSpPr>
        <p:spPr>
          <a:xfrm>
            <a:off x="295711" y="2013670"/>
            <a:ext cx="9628632" cy="3986213"/>
          </a:xfrm>
        </p:spPr>
        <p:txBody>
          <a:bodyPr>
            <a:normAutofit/>
          </a:bodyPr>
          <a:lstStyle/>
          <a:p>
            <a:pPr marL="0" indent="0">
              <a:buNone/>
            </a:pPr>
            <a:r>
              <a:rPr lang="en-IN" sz="1800" dirty="0">
                <a:latin typeface="Times New Roman" panose="02020603050405020304" pitchFamily="18" charset="0"/>
                <a:cs typeface="Times New Roman" panose="02020603050405020304" pitchFamily="18" charset="0"/>
              </a:rPr>
              <a:t>Inlet condition: DBT=20℃, WBT=14℃</a:t>
            </a:r>
          </a:p>
          <a:p>
            <a:pPr marL="0" indent="0">
              <a:buNone/>
            </a:pPr>
            <a:r>
              <a:rPr lang="en-IN" sz="1800" dirty="0">
                <a:latin typeface="Times New Roman" panose="02020603050405020304" pitchFamily="18" charset="0"/>
                <a:cs typeface="Times New Roman" panose="02020603050405020304" pitchFamily="18" charset="0"/>
              </a:rPr>
              <a:t>Outlet condition: DBT=12.7℃, WBT=11.3℃</a:t>
            </a:r>
          </a:p>
          <a:p>
            <a:pPr marL="0" indent="0">
              <a:buNone/>
            </a:pPr>
            <a:r>
              <a:rPr lang="en-IN" sz="1800" dirty="0">
                <a:latin typeface="Times New Roman" panose="02020603050405020304" pitchFamily="18" charset="0"/>
                <a:cs typeface="Times New Roman" panose="02020603050405020304" pitchFamily="18" charset="0"/>
              </a:rPr>
              <a:t>Capacity = 20 TR</a:t>
            </a:r>
          </a:p>
          <a:p>
            <a:pPr marL="0" indent="0">
              <a:buNone/>
            </a:pPr>
            <a:r>
              <a:rPr lang="en-IN" sz="1800" dirty="0">
                <a:latin typeface="Times New Roman" panose="02020603050405020304" pitchFamily="18" charset="0"/>
                <a:cs typeface="Times New Roman" panose="02020603050405020304" pitchFamily="18" charset="0"/>
              </a:rPr>
              <a:t>Air velocity = 2.5 m/s</a:t>
            </a:r>
          </a:p>
          <a:p>
            <a:pPr marL="0" indent="0">
              <a:buNone/>
            </a:pPr>
            <a:r>
              <a:rPr lang="en-IN" sz="1800" dirty="0">
                <a:latin typeface="Times New Roman" panose="02020603050405020304" pitchFamily="18" charset="0"/>
                <a:cs typeface="Times New Roman" panose="02020603050405020304" pitchFamily="18" charset="0"/>
              </a:rPr>
              <a:t>Cross sectional area = 1.2 m</a:t>
            </a:r>
            <a:r>
              <a:rPr lang="en-IN" sz="1800" baseline="30000" dirty="0">
                <a:latin typeface="Times New Roman" panose="02020603050405020304" pitchFamily="18" charset="0"/>
                <a:cs typeface="Times New Roman" panose="02020603050405020304" pitchFamily="18" charset="0"/>
              </a:rPr>
              <a:t>2</a:t>
            </a:r>
          </a:p>
          <a:p>
            <a:pPr marL="0" indent="0">
              <a:buNone/>
            </a:pPr>
            <a:r>
              <a:rPr lang="en-IN" sz="1800" dirty="0">
                <a:latin typeface="Times New Roman" panose="02020603050405020304" pitchFamily="18" charset="0"/>
                <a:cs typeface="Times New Roman" panose="02020603050405020304" pitchFamily="18" charset="0"/>
              </a:rPr>
              <a:t>Power drawn by compressor = 10.69 kW</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0F7D0C7-30A3-4B4B-8B72-B54CCF2FC43C}"/>
              </a:ext>
            </a:extLst>
          </p:cNvPr>
          <p:cNvSpPr>
            <a:spLocks noGrp="1"/>
          </p:cNvSpPr>
          <p:nvPr>
            <p:ph type="ftr" sz="quarter" idx="11"/>
          </p:nvPr>
        </p:nvSpPr>
        <p:spPr/>
        <p:txBody>
          <a:bodyPr/>
          <a:lstStyle/>
          <a:p>
            <a:r>
              <a:rPr lang="en-IN"/>
              <a:t>EN 410/607 Energy Management</a:t>
            </a:r>
          </a:p>
        </p:txBody>
      </p:sp>
      <p:sp>
        <p:nvSpPr>
          <p:cNvPr id="5" name="Slide Number Placeholder 4">
            <a:extLst>
              <a:ext uri="{FF2B5EF4-FFF2-40B4-BE49-F238E27FC236}">
                <a16:creationId xmlns:a16="http://schemas.microsoft.com/office/drawing/2014/main" id="{DA509207-E7C0-400C-A7E0-4DEB81E074EC}"/>
              </a:ext>
            </a:extLst>
          </p:cNvPr>
          <p:cNvSpPr>
            <a:spLocks noGrp="1"/>
          </p:cNvSpPr>
          <p:nvPr>
            <p:ph type="sldNum" sz="quarter" idx="12"/>
          </p:nvPr>
        </p:nvSpPr>
        <p:spPr/>
        <p:txBody>
          <a:bodyPr/>
          <a:lstStyle/>
          <a:p>
            <a:fld id="{BD266BE7-899D-4075-917F-DBDE33B6B692}" type="slidenum">
              <a:rPr lang="en-IN" smtClean="0"/>
              <a:t>7</a:t>
            </a:fld>
            <a:endParaRPr lang="en-IN"/>
          </a:p>
        </p:txBody>
      </p:sp>
      <p:pic>
        <p:nvPicPr>
          <p:cNvPr id="6" name="Picture 5">
            <a:extLst>
              <a:ext uri="{FF2B5EF4-FFF2-40B4-BE49-F238E27FC236}">
                <a16:creationId xmlns:a16="http://schemas.microsoft.com/office/drawing/2014/main" id="{FF070D43-75BE-462F-8CFE-08D3048C7BA5}"/>
              </a:ext>
            </a:extLst>
          </p:cNvPr>
          <p:cNvPicPr>
            <a:picLocks noChangeAspect="1"/>
          </p:cNvPicPr>
          <p:nvPr/>
        </p:nvPicPr>
        <p:blipFill rotWithShape="1">
          <a:blip r:embed="rId2"/>
          <a:srcRect t="5994" r="2867"/>
          <a:stretch/>
        </p:blipFill>
        <p:spPr>
          <a:xfrm>
            <a:off x="4893748" y="3779020"/>
            <a:ext cx="7304405" cy="1864397"/>
          </a:xfrm>
          <a:prstGeom prst="rect">
            <a:avLst/>
          </a:prstGeom>
        </p:spPr>
      </p:pic>
    </p:spTree>
    <p:extLst>
      <p:ext uri="{BB962C8B-B14F-4D97-AF65-F5344CB8AC3E}">
        <p14:creationId xmlns:p14="http://schemas.microsoft.com/office/powerpoint/2010/main" val="251294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latin typeface="Calibri" pitchFamily="34" charset="0"/>
              </a:rPr>
              <a:t>Compressor</a:t>
            </a:r>
            <a:endParaRPr lang="en-CA" dirty="0">
              <a:solidFill>
                <a:schemeClr val="bg2"/>
              </a:solidFill>
            </a:endParaRPr>
          </a:p>
        </p:txBody>
      </p:sp>
      <p:sp>
        <p:nvSpPr>
          <p:cNvPr id="3" name="Content Placeholder 2"/>
          <p:cNvSpPr>
            <a:spLocks noGrp="1"/>
          </p:cNvSpPr>
          <p:nvPr>
            <p:ph idx="1"/>
          </p:nvPr>
        </p:nvSpPr>
        <p:spPr>
          <a:xfrm>
            <a:off x="200167" y="1900875"/>
            <a:ext cx="11436824" cy="1791559"/>
          </a:xfrm>
        </p:spPr>
        <p:txBody>
          <a:bodyPr>
            <a:normAutofit/>
          </a:bodyPr>
          <a:lstStyle/>
          <a:p>
            <a:pPr>
              <a:lnSpc>
                <a:spcPct val="150000"/>
              </a:lnSpc>
              <a:spcBef>
                <a:spcPts val="0"/>
              </a:spcBef>
              <a:buFont typeface="Arial" panose="020B0604020202020204" pitchFamily="34" charset="0"/>
              <a:buChar char="•"/>
            </a:pPr>
            <a:r>
              <a:rPr lang="en-US" sz="1800" dirty="0">
                <a:latin typeface="Calibri" pitchFamily="34" charset="0"/>
              </a:rPr>
              <a:t>A </a:t>
            </a:r>
            <a:r>
              <a:rPr lang="en-US" sz="1800" dirty="0">
                <a:solidFill>
                  <a:srgbClr val="C00000"/>
                </a:solidFill>
                <a:latin typeface="Calibri" pitchFamily="34" charset="0"/>
              </a:rPr>
              <a:t>compressor</a:t>
            </a:r>
            <a:r>
              <a:rPr lang="en-US" sz="1800" dirty="0">
                <a:latin typeface="Calibri" pitchFamily="34" charset="0"/>
              </a:rPr>
              <a:t> is capable of compressing the gas to very high pressures. </a:t>
            </a:r>
            <a:endParaRPr lang="tr-TR" sz="1800" dirty="0">
              <a:latin typeface="Calibri" pitchFamily="34" charset="0"/>
            </a:endParaRPr>
          </a:p>
          <a:p>
            <a:pPr>
              <a:lnSpc>
                <a:spcPct val="150000"/>
              </a:lnSpc>
              <a:spcBef>
                <a:spcPts val="0"/>
              </a:spcBef>
              <a:buFont typeface="Arial" panose="020B0604020202020204" pitchFamily="34" charset="0"/>
              <a:buChar char="•"/>
            </a:pPr>
            <a:r>
              <a:rPr lang="en-US" sz="1800" dirty="0">
                <a:latin typeface="Calibri" pitchFamily="34" charset="0"/>
              </a:rPr>
              <a:t>Commonly used in industrial facilities to perform a wide variety of tasks such as cleaning, operating pneumatic equipment, and even refrigeration. </a:t>
            </a:r>
            <a:endParaRPr lang="tr-TR" sz="1800" dirty="0">
              <a:latin typeface="Calibri" pitchFamily="34" charset="0"/>
            </a:endParaRPr>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8</a:t>
            </a:fld>
            <a:endParaRPr lang="en-CA"/>
          </a:p>
        </p:txBody>
      </p:sp>
      <p:pic>
        <p:nvPicPr>
          <p:cNvPr id="6" name="Picture 2"/>
          <p:cNvPicPr>
            <a:picLocks noChangeAspect="1" noChangeArrowheads="1"/>
          </p:cNvPicPr>
          <p:nvPr/>
        </p:nvPicPr>
        <p:blipFill>
          <a:blip r:embed="rId2" cstate="print"/>
          <a:srcRect/>
          <a:stretch>
            <a:fillRect/>
          </a:stretch>
        </p:blipFill>
        <p:spPr bwMode="auto">
          <a:xfrm>
            <a:off x="7785802" y="4224625"/>
            <a:ext cx="4403150" cy="2633375"/>
          </a:xfrm>
          <a:prstGeom prst="rect">
            <a:avLst/>
          </a:prstGeom>
          <a:noFill/>
          <a:ln w="9525">
            <a:noFill/>
            <a:miter lim="800000"/>
            <a:headEnd/>
            <a:tailEnd/>
          </a:ln>
        </p:spPr>
      </p:pic>
      <p:sp>
        <p:nvSpPr>
          <p:cNvPr id="7" name="Rectangle 6"/>
          <p:cNvSpPr/>
          <p:nvPr/>
        </p:nvSpPr>
        <p:spPr>
          <a:xfrm>
            <a:off x="8194263" y="3637828"/>
            <a:ext cx="3586228" cy="646331"/>
          </a:xfrm>
          <a:prstGeom prst="rect">
            <a:avLst/>
          </a:prstGeom>
        </p:spPr>
        <p:txBody>
          <a:bodyPr wrap="square">
            <a:spAutoFit/>
          </a:bodyPr>
          <a:lstStyle/>
          <a:p>
            <a:pPr algn="ctr"/>
            <a:r>
              <a:rPr lang="en-US" dirty="0">
                <a:solidFill>
                  <a:srgbClr val="0000FF"/>
                </a:solidFill>
              </a:rPr>
              <a:t>A typical distribution of costs associated with compressors </a:t>
            </a:r>
            <a:endParaRPr lang="tr-TR" dirty="0">
              <a:solidFill>
                <a:srgbClr val="0000FF"/>
              </a:solidFill>
            </a:endParaRPr>
          </a:p>
        </p:txBody>
      </p:sp>
      <p:sp>
        <p:nvSpPr>
          <p:cNvPr id="8" name="Rectangle 7"/>
          <p:cNvSpPr/>
          <p:nvPr/>
        </p:nvSpPr>
        <p:spPr>
          <a:xfrm>
            <a:off x="200167" y="3249001"/>
            <a:ext cx="6096000" cy="2769989"/>
          </a:xfrm>
          <a:prstGeom prst="rect">
            <a:avLst/>
          </a:prstGeom>
        </p:spPr>
        <p:txBody>
          <a:bodyPr>
            <a:spAutoFit/>
          </a:bodyPr>
          <a:lstStyle/>
          <a:p>
            <a:pPr marL="285750" indent="-285750">
              <a:spcBef>
                <a:spcPts val="600"/>
              </a:spcBef>
              <a:spcAft>
                <a:spcPts val="600"/>
              </a:spcAft>
              <a:buFont typeface="Arial" panose="020B0604020202020204" pitchFamily="34" charset="0"/>
              <a:buChar char="•"/>
            </a:pPr>
            <a:r>
              <a:rPr lang="en-US" dirty="0">
                <a:latin typeface="Calibri" pitchFamily="34" charset="0"/>
              </a:rPr>
              <a:t>It is often referred to as the </a:t>
            </a:r>
            <a:r>
              <a:rPr lang="en-US" dirty="0">
                <a:solidFill>
                  <a:srgbClr val="C00000"/>
                </a:solidFill>
                <a:latin typeface="Calibri" pitchFamily="34" charset="0"/>
              </a:rPr>
              <a:t>fourth utility </a:t>
            </a:r>
            <a:r>
              <a:rPr lang="en-US" dirty="0">
                <a:latin typeface="Calibri" pitchFamily="34" charset="0"/>
              </a:rPr>
              <a:t>after electricity, water, and natural gas or oil. </a:t>
            </a:r>
            <a:endParaRPr lang="tr-TR" dirty="0">
              <a:latin typeface="Calibri" pitchFamily="34" charset="0"/>
            </a:endParaRPr>
          </a:p>
          <a:p>
            <a:pPr marL="285750" indent="-285750">
              <a:spcBef>
                <a:spcPts val="600"/>
              </a:spcBef>
              <a:spcAft>
                <a:spcPts val="600"/>
              </a:spcAft>
              <a:buFont typeface="Arial" panose="020B0604020202020204" pitchFamily="34" charset="0"/>
              <a:buChar char="•"/>
            </a:pPr>
            <a:r>
              <a:rPr lang="en-US" i="1" dirty="0">
                <a:solidFill>
                  <a:srgbClr val="7030A0"/>
                </a:solidFill>
                <a:latin typeface="Calibri" pitchFamily="34" charset="0"/>
              </a:rPr>
              <a:t>Compressors are responsible for most energy consumption in many facilities. </a:t>
            </a:r>
            <a:endParaRPr lang="tr-TR" i="1" dirty="0">
              <a:solidFill>
                <a:srgbClr val="7030A0"/>
              </a:solidFill>
              <a:latin typeface="Calibri" pitchFamily="34" charset="0"/>
            </a:endParaRPr>
          </a:p>
          <a:p>
            <a:pPr marL="285750" indent="-285750">
              <a:spcBef>
                <a:spcPts val="600"/>
              </a:spcBef>
              <a:spcAft>
                <a:spcPts val="600"/>
              </a:spcAft>
              <a:buFont typeface="Arial" panose="020B0604020202020204" pitchFamily="34" charset="0"/>
              <a:buChar char="•"/>
            </a:pPr>
            <a:r>
              <a:rPr lang="en-US" dirty="0">
                <a:latin typeface="Calibri" pitchFamily="34" charset="0"/>
              </a:rPr>
              <a:t>The electricity consumption associated with compressors and compressed air systems may represent 70</a:t>
            </a:r>
            <a:r>
              <a:rPr lang="tr-TR" dirty="0">
                <a:latin typeface="Calibri" pitchFamily="34" charset="0"/>
              </a:rPr>
              <a:t>%</a:t>
            </a:r>
            <a:r>
              <a:rPr lang="en-US" dirty="0">
                <a:latin typeface="Calibri" pitchFamily="34" charset="0"/>
              </a:rPr>
              <a:t> of total consumption</a:t>
            </a:r>
          </a:p>
          <a:p>
            <a:pPr marL="285750" indent="-285750">
              <a:spcBef>
                <a:spcPts val="600"/>
              </a:spcBef>
              <a:spcAft>
                <a:spcPts val="600"/>
              </a:spcAft>
              <a:buFont typeface="Arial" panose="020B0604020202020204" pitchFamily="34" charset="0"/>
              <a:buChar char="•"/>
            </a:pPr>
            <a:r>
              <a:rPr lang="en-US" dirty="0">
                <a:latin typeface="Calibri" pitchFamily="34" charset="0"/>
              </a:rPr>
              <a:t>Refrigerant or Air Compressor</a:t>
            </a:r>
            <a:endParaRPr lang="en-CA" dirty="0"/>
          </a:p>
        </p:txBody>
      </p:sp>
    </p:spTree>
    <p:extLst>
      <p:ext uri="{BB962C8B-B14F-4D97-AF65-F5344CB8AC3E}">
        <p14:creationId xmlns:p14="http://schemas.microsoft.com/office/powerpoint/2010/main" val="358954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Classification</a:t>
            </a:r>
          </a:p>
        </p:txBody>
      </p:sp>
      <p:sp>
        <p:nvSpPr>
          <p:cNvPr id="3" name="Content Placeholder 2"/>
          <p:cNvSpPr>
            <a:spLocks noGrp="1"/>
          </p:cNvSpPr>
          <p:nvPr>
            <p:ph idx="1"/>
          </p:nvPr>
        </p:nvSpPr>
        <p:spPr>
          <a:xfrm>
            <a:off x="584124" y="1828456"/>
            <a:ext cx="11607876" cy="4527894"/>
          </a:xfrm>
        </p:spPr>
        <p:txBody>
          <a:bodyPr>
            <a:normAutofit/>
          </a:bodyPr>
          <a:lstStyle/>
          <a:p>
            <a:pPr>
              <a:lnSpc>
                <a:spcPct val="150000"/>
              </a:lnSpc>
              <a:spcBef>
                <a:spcPts val="0"/>
              </a:spcBef>
            </a:pPr>
            <a:r>
              <a:rPr lang="en-US" sz="1800" dirty="0">
                <a:latin typeface="Calibri" pitchFamily="34" charset="0"/>
              </a:rPr>
              <a:t>Compressors are broadly classified as positive displacement (or displacement) and dynamic compressors. </a:t>
            </a:r>
            <a:endParaRPr lang="tr-TR" sz="1800" dirty="0">
              <a:latin typeface="Calibri" pitchFamily="34" charset="0"/>
            </a:endParaRPr>
          </a:p>
          <a:p>
            <a:pPr>
              <a:lnSpc>
                <a:spcPct val="150000"/>
              </a:lnSpc>
              <a:spcBef>
                <a:spcPts val="0"/>
              </a:spcBef>
            </a:pPr>
            <a:r>
              <a:rPr lang="en-US" sz="1800" dirty="0">
                <a:latin typeface="Calibri" pitchFamily="34" charset="0"/>
              </a:rPr>
              <a:t>In </a:t>
            </a:r>
            <a:r>
              <a:rPr lang="en-US" sz="1800" b="1" dirty="0">
                <a:solidFill>
                  <a:srgbClr val="C00000"/>
                </a:solidFill>
                <a:latin typeface="Calibri" pitchFamily="34" charset="0"/>
              </a:rPr>
              <a:t>positive displacement compressors</a:t>
            </a:r>
            <a:r>
              <a:rPr lang="en-US" sz="1800" dirty="0">
                <a:latin typeface="Calibri" pitchFamily="34" charset="0"/>
              </a:rPr>
              <a:t>, an application of shaft work decreases the volume of the fluid chamber, thus compressing it. </a:t>
            </a:r>
            <a:endParaRPr lang="tr-TR" sz="1800" dirty="0">
              <a:latin typeface="Calibri" pitchFamily="34" charset="0"/>
            </a:endParaRPr>
          </a:p>
          <a:p>
            <a:pPr>
              <a:lnSpc>
                <a:spcPct val="150000"/>
              </a:lnSpc>
              <a:spcBef>
                <a:spcPts val="0"/>
              </a:spcBef>
            </a:pPr>
            <a:r>
              <a:rPr lang="en-US" sz="1800" dirty="0">
                <a:latin typeface="Calibri" pitchFamily="34" charset="0"/>
              </a:rPr>
              <a:t>In </a:t>
            </a:r>
            <a:r>
              <a:rPr lang="en-US" sz="1800" b="1" dirty="0">
                <a:solidFill>
                  <a:srgbClr val="C00000"/>
                </a:solidFill>
                <a:latin typeface="Calibri" pitchFamily="34" charset="0"/>
              </a:rPr>
              <a:t>dynamic compressors</a:t>
            </a:r>
            <a:r>
              <a:rPr lang="en-US" sz="1800" dirty="0">
                <a:latin typeface="Calibri" pitchFamily="34" charset="0"/>
              </a:rPr>
              <a:t>, an application of external work allows the transfer of angular momentum to the fluid, and this result in an increase in fluid pressure. </a:t>
            </a:r>
            <a:endParaRPr lang="tr-TR" sz="1800" dirty="0">
              <a:latin typeface="Calibri" pitchFamily="34" charset="0"/>
            </a:endParaRPr>
          </a:p>
          <a:p>
            <a:pPr>
              <a:lnSpc>
                <a:spcPct val="150000"/>
              </a:lnSpc>
              <a:spcBef>
                <a:spcPts val="0"/>
              </a:spcBef>
            </a:pPr>
            <a:r>
              <a:rPr lang="en-US" sz="1800" dirty="0">
                <a:solidFill>
                  <a:srgbClr val="D60093"/>
                </a:solidFill>
                <a:latin typeface="Calibri" pitchFamily="34" charset="0"/>
              </a:rPr>
              <a:t>Positive displacement compressor: </a:t>
            </a:r>
            <a:r>
              <a:rPr lang="en-US" sz="1800" dirty="0">
                <a:latin typeface="Calibri" pitchFamily="34" charset="0"/>
              </a:rPr>
              <a:t>reciprocating and rotary. </a:t>
            </a:r>
            <a:endParaRPr lang="tr-TR" sz="1800" dirty="0">
              <a:latin typeface="Calibri" pitchFamily="34" charset="0"/>
            </a:endParaRPr>
          </a:p>
          <a:p>
            <a:pPr marL="1160463" indent="-177800">
              <a:lnSpc>
                <a:spcPct val="150000"/>
              </a:lnSpc>
              <a:spcBef>
                <a:spcPts val="0"/>
              </a:spcBef>
            </a:pPr>
            <a:r>
              <a:rPr lang="en-US" sz="1800" dirty="0">
                <a:solidFill>
                  <a:srgbClr val="D60093"/>
                </a:solidFill>
                <a:latin typeface="Calibri" pitchFamily="34" charset="0"/>
              </a:rPr>
              <a:t>Rotary compressor: </a:t>
            </a:r>
            <a:r>
              <a:rPr lang="en-US" sz="1800" dirty="0">
                <a:latin typeface="Calibri" pitchFamily="34" charset="0"/>
              </a:rPr>
              <a:t>vane, screw, roots, and liquid ring. </a:t>
            </a:r>
            <a:endParaRPr lang="tr-TR" sz="1800" dirty="0">
              <a:latin typeface="Calibri" pitchFamily="34" charset="0"/>
            </a:endParaRPr>
          </a:p>
          <a:p>
            <a:pPr marL="1160463" indent="-177800">
              <a:lnSpc>
                <a:spcPct val="150000"/>
              </a:lnSpc>
              <a:spcBef>
                <a:spcPts val="0"/>
              </a:spcBef>
            </a:pPr>
            <a:r>
              <a:rPr lang="en-US" sz="1800" dirty="0">
                <a:solidFill>
                  <a:srgbClr val="D60093"/>
                </a:solidFill>
                <a:latin typeface="Calibri" pitchFamily="34" charset="0"/>
              </a:rPr>
              <a:t>Reciprocating compressor: </a:t>
            </a:r>
            <a:r>
              <a:rPr lang="en-US" sz="1800" dirty="0">
                <a:latin typeface="Calibri" pitchFamily="34" charset="0"/>
              </a:rPr>
              <a:t>trunk, crosshead, free piston, labyrinth, and diaphragm. </a:t>
            </a:r>
            <a:endParaRPr lang="tr-TR" sz="1800" dirty="0">
              <a:latin typeface="Calibri" pitchFamily="34" charset="0"/>
            </a:endParaRPr>
          </a:p>
          <a:p>
            <a:pPr>
              <a:lnSpc>
                <a:spcPct val="150000"/>
              </a:lnSpc>
              <a:spcBef>
                <a:spcPts val="0"/>
              </a:spcBef>
            </a:pPr>
            <a:r>
              <a:rPr lang="en-US" sz="1800" dirty="0">
                <a:solidFill>
                  <a:srgbClr val="D60093"/>
                </a:solidFill>
                <a:latin typeface="Calibri" pitchFamily="34" charset="0"/>
              </a:rPr>
              <a:t>Dynamic compressor: </a:t>
            </a:r>
            <a:r>
              <a:rPr lang="en-US" sz="1800" dirty="0">
                <a:latin typeface="Calibri" pitchFamily="34" charset="0"/>
              </a:rPr>
              <a:t>radial or centrifugal, axial, and ejector. </a:t>
            </a:r>
          </a:p>
          <a:p>
            <a:pPr>
              <a:lnSpc>
                <a:spcPct val="150000"/>
              </a:lnSpc>
              <a:spcBef>
                <a:spcPts val="0"/>
              </a:spcBef>
            </a:pPr>
            <a:r>
              <a:rPr lang="en-US" sz="1800" dirty="0">
                <a:latin typeface="Calibri" pitchFamily="34" charset="0"/>
              </a:rPr>
              <a:t>Classification according to </a:t>
            </a:r>
            <a:r>
              <a:rPr lang="en-US" sz="1800" dirty="0">
                <a:solidFill>
                  <a:srgbClr val="C00000"/>
                </a:solidFill>
                <a:latin typeface="Calibri" pitchFamily="34" charset="0"/>
              </a:rPr>
              <a:t>lubricant/non-lubricant, Water/air cooled, Single/Multi Cylinder, Single/Multi stage</a:t>
            </a:r>
            <a:endParaRPr lang="tr-TR" sz="1800" dirty="0">
              <a:solidFill>
                <a:srgbClr val="C00000"/>
              </a:solidFill>
              <a:latin typeface="Calibri" pitchFamily="34" charset="0"/>
            </a:endParaRPr>
          </a:p>
          <a:p>
            <a:pPr>
              <a:lnSpc>
                <a:spcPct val="150000"/>
              </a:lnSpc>
              <a:spcBef>
                <a:spcPts val="0"/>
              </a:spcBef>
            </a:pPr>
            <a:endParaRPr lang="en-CA" sz="1800" dirty="0"/>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9</a:t>
            </a:fld>
            <a:endParaRPr lang="en-CA"/>
          </a:p>
        </p:txBody>
      </p:sp>
    </p:spTree>
    <p:extLst>
      <p:ext uri="{BB962C8B-B14F-4D97-AF65-F5344CB8AC3E}">
        <p14:creationId xmlns:p14="http://schemas.microsoft.com/office/powerpoint/2010/main" val="53518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ad9db3ce-2b50-4962-b5de-c7fcc55225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D5990CCD18A49449DE021C65F1A21F9" ma:contentTypeVersion="10" ma:contentTypeDescription="Create a new document." ma:contentTypeScope="" ma:versionID="bd6ef37190ffb09cce1fda90a774df9f">
  <xsd:schema xmlns:xsd="http://www.w3.org/2001/XMLSchema" xmlns:xs="http://www.w3.org/2001/XMLSchema" xmlns:p="http://schemas.microsoft.com/office/2006/metadata/properties" xmlns:ns3="ad9db3ce-2b50-4962-b5de-c7fcc552257e" targetNamespace="http://schemas.microsoft.com/office/2006/metadata/properties" ma:root="true" ma:fieldsID="b4d3dcb2fd0612036d92490fe94c2f83" ns3:_="">
    <xsd:import namespace="ad9db3ce-2b50-4962-b5de-c7fcc552257e"/>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GenerationTime" minOccurs="0"/>
                <xsd:element ref="ns3:MediaServiceEventHashCode" minOccurs="0"/>
                <xsd:element ref="ns3:MediaServiceSystem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9db3ce-2b50-4962-b5de-c7fcc552257e"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F30D48A-2DFA-4BAA-9041-C36E4D994F5F}">
  <ds:schemaRefs>
    <ds:schemaRef ds:uri="http://www.w3.org/XML/1998/namespace"/>
    <ds:schemaRef ds:uri="http://purl.org/dc/elements/1.1/"/>
    <ds:schemaRef ds:uri="http://schemas.microsoft.com/office/infopath/2007/PartnerControls"/>
    <ds:schemaRef ds:uri="http://purl.org/dc/dcmitype/"/>
    <ds:schemaRef ds:uri="http://schemas.microsoft.com/office/2006/documentManagement/types"/>
    <ds:schemaRef ds:uri="ad9db3ce-2b50-4962-b5de-c7fcc552257e"/>
    <ds:schemaRef ds:uri="http://purl.org/dc/term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FB3E943C-6496-406B-B490-69662F227524}">
  <ds:schemaRefs>
    <ds:schemaRef ds:uri="http://schemas.microsoft.com/sharepoint/v3/contenttype/forms"/>
  </ds:schemaRefs>
</ds:datastoreItem>
</file>

<file path=customXml/itemProps3.xml><?xml version="1.0" encoding="utf-8"?>
<ds:datastoreItem xmlns:ds="http://schemas.openxmlformats.org/officeDocument/2006/customXml" ds:itemID="{44A134F4-C69D-4628-9B27-01329BF7E4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9db3ce-2b50-4962-b5de-c7fcc55225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139</TotalTime>
  <Words>1415</Words>
  <Application>Microsoft Office PowerPoint</Application>
  <PresentationFormat>Widescreen</PresentationFormat>
  <Paragraphs>172</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Educational subjects 16x9</vt:lpstr>
      <vt:lpstr>EN 410 Energy Management</vt:lpstr>
      <vt:lpstr>Strategies of Net Zero Buildings - Space Cooling</vt:lpstr>
      <vt:lpstr>PowerPoint Presentation</vt:lpstr>
      <vt:lpstr>PowerPoint Presentation</vt:lpstr>
      <vt:lpstr>PowerPoint Presentation</vt:lpstr>
      <vt:lpstr>Wind tower </vt:lpstr>
      <vt:lpstr>Estimate the energy demand (EER) of an air-conditioner </vt:lpstr>
      <vt:lpstr>Compressor</vt:lpstr>
      <vt:lpstr>Classification</vt:lpstr>
      <vt:lpstr>Reciprocating compressor</vt:lpstr>
      <vt:lpstr>Centrifugal compressor</vt:lpstr>
      <vt:lpstr>Screw compressor</vt:lpstr>
      <vt:lpstr>Selection of Compressor</vt:lpstr>
      <vt:lpstr>Comparison of Compressors</vt:lpstr>
      <vt:lpstr>Compressor air system </vt:lpstr>
      <vt:lpstr>Compressor work </vt:lpstr>
      <vt:lpstr>Multistage Compression with Intercooling</vt:lpstr>
      <vt:lpstr>Multistage Compression with Intercooling</vt:lpstr>
      <vt:lpstr>Multistage Compression</vt:lpstr>
      <vt:lpstr>Compressor Performance</vt:lpstr>
      <vt:lpstr>Efficient Operation of Compressor</vt:lpstr>
      <vt:lpstr>Efficient Operation of Compressor</vt:lpstr>
      <vt:lpstr>Avoid air leakage </vt:lpstr>
      <vt:lpstr>Detecting air leaks </vt:lpstr>
      <vt:lpstr>Capacity control</vt:lpstr>
      <vt:lpstr>References </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pavit</dc:creator>
  <cp:lastModifiedBy>ADMIN</cp:lastModifiedBy>
  <cp:revision>7</cp:revision>
  <dcterms:created xsi:type="dcterms:W3CDTF">2023-01-22T10:32:15Z</dcterms:created>
  <dcterms:modified xsi:type="dcterms:W3CDTF">2025-04-26T13:33:57Z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0x0101008D5990CCD18A49449DE021C65F1A21F9</vt:lpwstr>
  </property>
</Properties>
</file>